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2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3.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7.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4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4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4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3.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44.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4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8"/>
  </p:notesMasterIdLst>
  <p:handoutMasterIdLst>
    <p:handoutMasterId r:id="rId49"/>
  </p:handoutMasterIdLst>
  <p:sldIdLst>
    <p:sldId id="413" r:id="rId2"/>
    <p:sldId id="393" r:id="rId3"/>
    <p:sldId id="394" r:id="rId4"/>
    <p:sldId id="312" r:id="rId5"/>
    <p:sldId id="313" r:id="rId6"/>
    <p:sldId id="402" r:id="rId7"/>
    <p:sldId id="316" r:id="rId8"/>
    <p:sldId id="317" r:id="rId9"/>
    <p:sldId id="397" r:id="rId10"/>
    <p:sldId id="379" r:id="rId11"/>
    <p:sldId id="399" r:id="rId12"/>
    <p:sldId id="400" r:id="rId13"/>
    <p:sldId id="334" r:id="rId14"/>
    <p:sldId id="335" r:id="rId15"/>
    <p:sldId id="395" r:id="rId16"/>
    <p:sldId id="409" r:id="rId17"/>
    <p:sldId id="407" r:id="rId18"/>
    <p:sldId id="408" r:id="rId19"/>
    <p:sldId id="406" r:id="rId20"/>
    <p:sldId id="434" r:id="rId21"/>
    <p:sldId id="374" r:id="rId22"/>
    <p:sldId id="376" r:id="rId23"/>
    <p:sldId id="347" r:id="rId24"/>
    <p:sldId id="411" r:id="rId25"/>
    <p:sldId id="357" r:id="rId26"/>
    <p:sldId id="436" r:id="rId27"/>
    <p:sldId id="358" r:id="rId28"/>
    <p:sldId id="437" r:id="rId29"/>
    <p:sldId id="361" r:id="rId30"/>
    <p:sldId id="362" r:id="rId31"/>
    <p:sldId id="363" r:id="rId32"/>
    <p:sldId id="438" r:id="rId33"/>
    <p:sldId id="439" r:id="rId34"/>
    <p:sldId id="440" r:id="rId35"/>
    <p:sldId id="424" r:id="rId36"/>
    <p:sldId id="425" r:id="rId37"/>
    <p:sldId id="441" r:id="rId38"/>
    <p:sldId id="390" r:id="rId39"/>
    <p:sldId id="427" r:id="rId40"/>
    <p:sldId id="372" r:id="rId41"/>
    <p:sldId id="442" r:id="rId42"/>
    <p:sldId id="428" r:id="rId43"/>
    <p:sldId id="429" r:id="rId44"/>
    <p:sldId id="383" r:id="rId45"/>
    <p:sldId id="443" r:id="rId46"/>
    <p:sldId id="392" r:id="rId47"/>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60" autoAdjust="0"/>
    <p:restoredTop sz="45012" autoAdjust="0"/>
  </p:normalViewPr>
  <p:slideViewPr>
    <p:cSldViewPr>
      <p:cViewPr>
        <p:scale>
          <a:sx n="70" d="100"/>
          <a:sy n="70" d="100"/>
        </p:scale>
        <p:origin x="-58" y="230"/>
      </p:cViewPr>
      <p:guideLst>
        <p:guide orient="horz" pos="2160"/>
        <p:guide pos="2880"/>
      </p:guideLst>
    </p:cSldViewPr>
  </p:slideViewPr>
  <p:outlineViewPr>
    <p:cViewPr>
      <p:scale>
        <a:sx n="33" d="100"/>
        <a:sy n="33" d="100"/>
      </p:scale>
      <p:origin x="246" y="6900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0" d="100"/>
          <a:sy n="60" d="100"/>
        </p:scale>
        <p:origin x="-2472" y="-7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3005448" cy="461325"/>
          </a:xfrm>
          <a:prstGeom prst="rect">
            <a:avLst/>
          </a:prstGeom>
          <a:noFill/>
          <a:ln w="9525">
            <a:noFill/>
            <a:miter lim="800000"/>
            <a:headEnd/>
            <a:tailEnd/>
          </a:ln>
          <a:effectLst/>
        </p:spPr>
        <p:txBody>
          <a:bodyPr vert="horz" wrap="square" lIns="92301" tIns="46151" rIns="92301" bIns="46151" numCol="1" anchor="t" anchorCtr="0" compatLnSpc="1">
            <a:prstTxWarp prst="textNoShape">
              <a:avLst/>
            </a:prstTxWarp>
          </a:bodyPr>
          <a:lstStyle>
            <a:lvl1pPr defTabSz="923103">
              <a:defRPr sz="1200"/>
            </a:lvl1pPr>
          </a:lstStyle>
          <a:p>
            <a:pPr>
              <a:defRPr/>
            </a:pPr>
            <a:endParaRPr lang="en-US"/>
          </a:p>
        </p:txBody>
      </p:sp>
      <p:sp>
        <p:nvSpPr>
          <p:cNvPr id="71683" name="Rectangle 3"/>
          <p:cNvSpPr>
            <a:spLocks noGrp="1" noChangeArrowheads="1"/>
          </p:cNvSpPr>
          <p:nvPr>
            <p:ph type="dt" sz="quarter" idx="1"/>
          </p:nvPr>
        </p:nvSpPr>
        <p:spPr bwMode="auto">
          <a:xfrm>
            <a:off x="3927183" y="0"/>
            <a:ext cx="3005448" cy="461325"/>
          </a:xfrm>
          <a:prstGeom prst="rect">
            <a:avLst/>
          </a:prstGeom>
          <a:noFill/>
          <a:ln w="9525">
            <a:noFill/>
            <a:miter lim="800000"/>
            <a:headEnd/>
            <a:tailEnd/>
          </a:ln>
          <a:effectLst/>
        </p:spPr>
        <p:txBody>
          <a:bodyPr vert="horz" wrap="square" lIns="92301" tIns="46151" rIns="92301" bIns="46151" numCol="1" anchor="t" anchorCtr="0" compatLnSpc="1">
            <a:prstTxWarp prst="textNoShape">
              <a:avLst/>
            </a:prstTxWarp>
          </a:bodyPr>
          <a:lstStyle>
            <a:lvl1pPr algn="r" defTabSz="923103">
              <a:defRPr sz="1200"/>
            </a:lvl1pPr>
          </a:lstStyle>
          <a:p>
            <a:pPr>
              <a:defRPr/>
            </a:pPr>
            <a:endParaRPr lang="en-US"/>
          </a:p>
        </p:txBody>
      </p:sp>
      <p:sp>
        <p:nvSpPr>
          <p:cNvPr id="71684" name="Rectangle 4"/>
          <p:cNvSpPr>
            <a:spLocks noGrp="1" noChangeArrowheads="1"/>
          </p:cNvSpPr>
          <p:nvPr>
            <p:ph type="ftr" sz="quarter" idx="2"/>
          </p:nvPr>
        </p:nvSpPr>
        <p:spPr bwMode="auto">
          <a:xfrm>
            <a:off x="1" y="8757301"/>
            <a:ext cx="3005448" cy="461325"/>
          </a:xfrm>
          <a:prstGeom prst="rect">
            <a:avLst/>
          </a:prstGeom>
          <a:noFill/>
          <a:ln w="9525">
            <a:noFill/>
            <a:miter lim="800000"/>
            <a:headEnd/>
            <a:tailEnd/>
          </a:ln>
          <a:effectLst/>
        </p:spPr>
        <p:txBody>
          <a:bodyPr vert="horz" wrap="square" lIns="92301" tIns="46151" rIns="92301" bIns="46151" numCol="1" anchor="b" anchorCtr="0" compatLnSpc="1">
            <a:prstTxWarp prst="textNoShape">
              <a:avLst/>
            </a:prstTxWarp>
          </a:bodyPr>
          <a:lstStyle>
            <a:lvl1pPr defTabSz="923103">
              <a:defRPr sz="1200"/>
            </a:lvl1pPr>
          </a:lstStyle>
          <a:p>
            <a:pPr>
              <a:defRPr/>
            </a:pPr>
            <a:endParaRPr lang="en-US"/>
          </a:p>
        </p:txBody>
      </p:sp>
      <p:sp>
        <p:nvSpPr>
          <p:cNvPr id="71685" name="Rectangle 5"/>
          <p:cNvSpPr>
            <a:spLocks noGrp="1" noChangeArrowheads="1"/>
          </p:cNvSpPr>
          <p:nvPr>
            <p:ph type="sldNum" sz="quarter" idx="3"/>
          </p:nvPr>
        </p:nvSpPr>
        <p:spPr bwMode="auto">
          <a:xfrm>
            <a:off x="3927183" y="8757301"/>
            <a:ext cx="3005448" cy="461325"/>
          </a:xfrm>
          <a:prstGeom prst="rect">
            <a:avLst/>
          </a:prstGeom>
          <a:noFill/>
          <a:ln w="9525">
            <a:noFill/>
            <a:miter lim="800000"/>
            <a:headEnd/>
            <a:tailEnd/>
          </a:ln>
          <a:effectLst/>
        </p:spPr>
        <p:txBody>
          <a:bodyPr vert="horz" wrap="square" lIns="92301" tIns="46151" rIns="92301" bIns="46151" numCol="1" anchor="b" anchorCtr="0" compatLnSpc="1">
            <a:prstTxWarp prst="textNoShape">
              <a:avLst/>
            </a:prstTxWarp>
          </a:bodyPr>
          <a:lstStyle>
            <a:lvl1pPr algn="r" defTabSz="923103">
              <a:defRPr sz="1200"/>
            </a:lvl1pPr>
          </a:lstStyle>
          <a:p>
            <a:pPr>
              <a:defRPr/>
            </a:pPr>
            <a:fld id="{DB1C6286-514F-4D85-9F97-44BC8ACAB160}" type="slidenum">
              <a:rPr lang="en-US"/>
              <a:pPr>
                <a:defRPr/>
              </a:pPr>
              <a:t>‹#›</a:t>
            </a:fld>
            <a:endParaRPr lang="en-US"/>
          </a:p>
        </p:txBody>
      </p:sp>
    </p:spTree>
    <p:extLst>
      <p:ext uri="{BB962C8B-B14F-4D97-AF65-F5344CB8AC3E}">
        <p14:creationId xmlns:p14="http://schemas.microsoft.com/office/powerpoint/2010/main" val="208694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1" y="0"/>
            <a:ext cx="3005448" cy="461325"/>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idx="1"/>
          </p:nvPr>
        </p:nvSpPr>
        <p:spPr bwMode="auto">
          <a:xfrm>
            <a:off x="3927183" y="0"/>
            <a:ext cx="3005448" cy="461325"/>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94048" y="4380225"/>
            <a:ext cx="5546104" cy="4148776"/>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1" y="8757301"/>
            <a:ext cx="3005448" cy="461325"/>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a:defRPr sz="1200"/>
            </a:lvl1pPr>
          </a:lstStyle>
          <a:p>
            <a:pPr>
              <a:defRPr/>
            </a:pPr>
            <a:endParaRPr lang="en-US"/>
          </a:p>
        </p:txBody>
      </p:sp>
      <p:sp>
        <p:nvSpPr>
          <p:cNvPr id="96263" name="Rectangle 7"/>
          <p:cNvSpPr>
            <a:spLocks noGrp="1" noChangeArrowheads="1"/>
          </p:cNvSpPr>
          <p:nvPr>
            <p:ph type="sldNum" sz="quarter" idx="5"/>
          </p:nvPr>
        </p:nvSpPr>
        <p:spPr bwMode="auto">
          <a:xfrm>
            <a:off x="3927183" y="8757301"/>
            <a:ext cx="3005448" cy="461325"/>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algn="r">
              <a:defRPr sz="1200"/>
            </a:lvl1pPr>
          </a:lstStyle>
          <a:p>
            <a:pPr>
              <a:defRPr/>
            </a:pPr>
            <a:fld id="{09E95BA3-037D-453F-BFA2-D2C252E9DE83}" type="slidenum">
              <a:rPr lang="en-US"/>
              <a:pPr>
                <a:defRPr/>
              </a:pPr>
              <a:t>‹#›</a:t>
            </a:fld>
            <a:endParaRPr lang="en-US"/>
          </a:p>
        </p:txBody>
      </p:sp>
    </p:spTree>
    <p:extLst>
      <p:ext uri="{BB962C8B-B14F-4D97-AF65-F5344CB8AC3E}">
        <p14:creationId xmlns:p14="http://schemas.microsoft.com/office/powerpoint/2010/main" val="168136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Property Custodian</a:t>
            </a:r>
            <a:r>
              <a:rPr lang="en-US" baseline="0" dirty="0" smtClean="0"/>
              <a:t> Training for Fiscal Year twenty fifteen</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a:t>
            </a:fld>
            <a:endParaRPr lang="en-US"/>
          </a:p>
        </p:txBody>
      </p:sp>
    </p:spTree>
    <p:extLst>
      <p:ext uri="{BB962C8B-B14F-4D97-AF65-F5344CB8AC3E}">
        <p14:creationId xmlns:p14="http://schemas.microsoft.com/office/powerpoint/2010/main" val="374541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a:t>Form </a:t>
            </a:r>
            <a:r>
              <a:rPr lang="en-US" dirty="0" smtClean="0"/>
              <a:t>P R P 6</a:t>
            </a:r>
            <a:r>
              <a:rPr lang="en-US" baseline="0" dirty="0" smtClean="0"/>
              <a:t>  </a:t>
            </a:r>
            <a:r>
              <a:rPr lang="en-US" dirty="0" smtClean="0"/>
              <a:t>A </a:t>
            </a:r>
            <a:r>
              <a:rPr lang="en-US" dirty="0"/>
              <a:t>is used </a:t>
            </a:r>
            <a:r>
              <a:rPr lang="en-US" dirty="0" smtClean="0"/>
              <a:t>to annually </a:t>
            </a:r>
            <a:r>
              <a:rPr lang="en-US" dirty="0"/>
              <a:t>designate the Departmental Property Custodian.</a:t>
            </a:r>
          </a:p>
          <a:p>
            <a:pPr marL="169838" indent="-169838">
              <a:buFont typeface="Arial" pitchFamily="34" charset="0"/>
              <a:buChar char="•"/>
            </a:pPr>
            <a:r>
              <a:rPr lang="en-US" dirty="0"/>
              <a:t>Form </a:t>
            </a:r>
            <a:r>
              <a:rPr lang="en-US" dirty="0" smtClean="0"/>
              <a:t>P R P 6</a:t>
            </a:r>
            <a:r>
              <a:rPr lang="en-US" baseline="0" dirty="0" smtClean="0"/>
              <a:t>  </a:t>
            </a:r>
            <a:r>
              <a:rPr lang="en-US" dirty="0" smtClean="0"/>
              <a:t>A </a:t>
            </a:r>
            <a:r>
              <a:rPr lang="en-US" dirty="0"/>
              <a:t>is due at the </a:t>
            </a:r>
            <a:r>
              <a:rPr lang="en-US" dirty="0" smtClean="0"/>
              <a:t>start</a:t>
            </a:r>
            <a:r>
              <a:rPr lang="en-US" baseline="0" dirty="0" smtClean="0"/>
              <a:t> </a:t>
            </a:r>
            <a:r>
              <a:rPr lang="en-US" dirty="0" smtClean="0"/>
              <a:t>of </a:t>
            </a:r>
            <a:r>
              <a:rPr lang="en-US" dirty="0"/>
              <a:t>each fiscal </a:t>
            </a:r>
            <a:r>
              <a:rPr lang="en-US" dirty="0" smtClean="0"/>
              <a:t>year. </a:t>
            </a:r>
            <a:endParaRPr lang="en-US" dirty="0"/>
          </a:p>
          <a:p>
            <a:pPr marL="169838" indent="-169838">
              <a:buFont typeface="Arial" pitchFamily="34" charset="0"/>
              <a:buChar char="•"/>
            </a:pPr>
            <a:r>
              <a:rPr lang="en-US" dirty="0"/>
              <a:t>Form </a:t>
            </a:r>
            <a:r>
              <a:rPr lang="en-US" dirty="0" smtClean="0"/>
              <a:t>P R P 6</a:t>
            </a:r>
            <a:r>
              <a:rPr lang="en-US" baseline="0" dirty="0" smtClean="0"/>
              <a:t>  </a:t>
            </a:r>
            <a:r>
              <a:rPr lang="en-US" dirty="0" smtClean="0"/>
              <a:t>A </a:t>
            </a:r>
            <a:r>
              <a:rPr lang="en-US" dirty="0"/>
              <a:t>enumerates the responsibilities of the Departmental Property </a:t>
            </a:r>
            <a:r>
              <a:rPr lang="en-US" dirty="0" smtClean="0"/>
              <a:t>Custodian.</a:t>
            </a:r>
          </a:p>
          <a:p>
            <a:pPr marL="169838" indent="-169838">
              <a:buFont typeface="Arial" pitchFamily="34" charset="0"/>
              <a:buChar char="•"/>
            </a:pPr>
            <a:r>
              <a:rPr lang="en-US" dirty="0"/>
              <a:t>Form </a:t>
            </a:r>
            <a:r>
              <a:rPr lang="en-US" dirty="0" smtClean="0"/>
              <a:t>P R P 6</a:t>
            </a:r>
            <a:r>
              <a:rPr lang="en-US" baseline="0" dirty="0" smtClean="0"/>
              <a:t>  </a:t>
            </a:r>
            <a:r>
              <a:rPr lang="en-US" dirty="0" smtClean="0"/>
              <a:t>B </a:t>
            </a:r>
            <a:r>
              <a:rPr lang="en-US" dirty="0"/>
              <a:t>is used to document changes in the Departmental Property Custodian that occur during the fiscal year. </a:t>
            </a:r>
          </a:p>
          <a:p>
            <a:pPr marL="169838" indent="-169838">
              <a:buFont typeface="Arial" pitchFamily="34" charset="0"/>
              <a:buChar char="•"/>
            </a:pPr>
            <a:r>
              <a:rPr lang="en-US" dirty="0"/>
              <a:t>Form </a:t>
            </a:r>
            <a:r>
              <a:rPr lang="en-US" dirty="0" smtClean="0"/>
              <a:t>P R P 6</a:t>
            </a:r>
            <a:r>
              <a:rPr lang="en-US" baseline="0" dirty="0" smtClean="0"/>
              <a:t>  </a:t>
            </a:r>
            <a:r>
              <a:rPr lang="en-US" dirty="0" smtClean="0"/>
              <a:t>B </a:t>
            </a:r>
            <a:r>
              <a:rPr lang="en-US" dirty="0"/>
              <a:t>is due whenever the Departmental Property Custodian changes. </a:t>
            </a:r>
          </a:p>
          <a:p>
            <a:pPr marL="169838" indent="-169838">
              <a:buFont typeface="Arial" pitchFamily="34" charset="0"/>
              <a:buChar char="•"/>
            </a:pPr>
            <a:r>
              <a:rPr lang="en-US" dirty="0"/>
              <a:t>A full physical inventory should be conducted when the Departmental Property Custodian changes. </a:t>
            </a:r>
          </a:p>
          <a:p>
            <a:pPr marL="169838" indent="-169838">
              <a:buFont typeface="Arial" pitchFamily="34" charset="0"/>
              <a:buChar char="•"/>
            </a:pPr>
            <a:r>
              <a:rPr lang="en-US" dirty="0"/>
              <a:t>Form </a:t>
            </a:r>
            <a:r>
              <a:rPr lang="en-US" dirty="0" smtClean="0"/>
              <a:t>P R P 6</a:t>
            </a:r>
            <a:r>
              <a:rPr lang="en-US" baseline="0" dirty="0" smtClean="0"/>
              <a:t>  </a:t>
            </a:r>
            <a:r>
              <a:rPr lang="en-US" dirty="0" smtClean="0"/>
              <a:t>B </a:t>
            </a:r>
            <a:r>
              <a:rPr lang="en-US" dirty="0"/>
              <a:t>also enumerates the responsibilities of the Departmental Property Custodian. </a:t>
            </a:r>
            <a:endParaRPr lang="en-US" sz="100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10</a:t>
            </a:fld>
            <a:endParaRPr lang="en-US"/>
          </a:p>
        </p:txBody>
      </p:sp>
    </p:spTree>
    <p:extLst>
      <p:ext uri="{BB962C8B-B14F-4D97-AF65-F5344CB8AC3E}">
        <p14:creationId xmlns:p14="http://schemas.microsoft.com/office/powerpoint/2010/main" val="365753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Form P R P 6  A enumerates the responsibilities of the Departmental Property Custodian, including ensuring that: </a:t>
            </a:r>
          </a:p>
          <a:p>
            <a:pPr marL="622741" lvl="1" indent="-169838">
              <a:buFont typeface="Arial" pitchFamily="34" charset="0"/>
              <a:buChar char="•"/>
            </a:pPr>
            <a:r>
              <a:rPr lang="en-US" sz="1000" dirty="0"/>
              <a:t>Capital equipment received is reported to Property Management</a:t>
            </a:r>
          </a:p>
          <a:p>
            <a:pPr marL="622741" lvl="1" indent="-169838">
              <a:buFont typeface="Arial" pitchFamily="34" charset="0"/>
              <a:buChar char="•"/>
            </a:pPr>
            <a:r>
              <a:rPr lang="en-US" sz="1000" dirty="0"/>
              <a:t>Property is used for university purposes only</a:t>
            </a:r>
          </a:p>
          <a:p>
            <a:pPr marL="622741" lvl="1" indent="-169838">
              <a:buFont typeface="Arial" pitchFamily="34" charset="0"/>
              <a:buChar char="•"/>
            </a:pPr>
            <a:r>
              <a:rPr lang="en-US" sz="1000" dirty="0"/>
              <a:t>Property is not loaned, traded, discarded, moved, or cannibalized without the approval of Property Management</a:t>
            </a:r>
          </a:p>
          <a:p>
            <a:pPr marL="622741" lvl="1" indent="-169838">
              <a:buFont typeface="Arial" pitchFamily="34" charset="0"/>
              <a:buChar char="•"/>
            </a:pPr>
            <a:r>
              <a:rPr lang="en-US" sz="1000" dirty="0"/>
              <a:t>Property is not defaced or damaged</a:t>
            </a:r>
          </a:p>
          <a:p>
            <a:pPr marL="622741" lvl="1" indent="-169838">
              <a:buFont typeface="Arial" pitchFamily="34" charset="0"/>
              <a:buChar char="•"/>
            </a:pPr>
            <a:r>
              <a:rPr lang="en-US" sz="1000" dirty="0"/>
              <a:t>Property is not returned to a vendor for trade in without the approval of Property Management</a:t>
            </a:r>
          </a:p>
          <a:p>
            <a:pPr marL="622741" lvl="1" indent="-169838">
              <a:buFont typeface="Arial" pitchFamily="34" charset="0"/>
              <a:buChar char="•"/>
            </a:pPr>
            <a:r>
              <a:rPr lang="en-US" sz="1000" dirty="0"/>
              <a:t>Obsolete and excess property is turned in to Property Management for disposal</a:t>
            </a:r>
          </a:p>
          <a:p>
            <a:pPr marL="622741" lvl="1" indent="-169838">
              <a:buFont typeface="Arial" pitchFamily="34" charset="0"/>
              <a:buChar char="•"/>
            </a:pPr>
            <a:r>
              <a:rPr lang="en-US" sz="1000" dirty="0"/>
              <a:t>Equipment is used for its intended purpose by properly trained personnel</a:t>
            </a:r>
          </a:p>
          <a:p>
            <a:pPr marL="622741" lvl="1" indent="-169838">
              <a:buFont typeface="Arial" pitchFamily="34" charset="0"/>
              <a:buChar char="•"/>
            </a:pPr>
            <a:r>
              <a:rPr lang="en-US" sz="1000" dirty="0"/>
              <a:t>Property within the department is tagged and listed in the Departmental Inventory</a:t>
            </a:r>
          </a:p>
          <a:p>
            <a:pPr marL="622741" lvl="1" indent="-169838">
              <a:buFont typeface="Arial" pitchFamily="34" charset="0"/>
              <a:buChar char="•"/>
            </a:pPr>
            <a:r>
              <a:rPr lang="en-US" sz="1000" dirty="0"/>
              <a:t>Equipment located off-campus is assigned to an individual and that assignment is documented on an off-campus form that is submitted to Property Management for approval</a:t>
            </a:r>
          </a:p>
          <a:p>
            <a:pPr marL="622741" lvl="1" indent="-169838">
              <a:buFont typeface="Arial"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11</a:t>
            </a:fld>
            <a:endParaRPr lang="en-US"/>
          </a:p>
        </p:txBody>
      </p:sp>
    </p:spTree>
    <p:extLst>
      <p:ext uri="{BB962C8B-B14F-4D97-AF65-F5344CB8AC3E}">
        <p14:creationId xmlns:p14="http://schemas.microsoft.com/office/powerpoint/2010/main" val="292373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CBCF931-54F4-49DA-81C4-E6D0FDEE613D}" type="slidenum">
              <a:rPr lang="en-US" smtClean="0">
                <a:solidFill>
                  <a:prstClr val="black"/>
                </a:solidFill>
              </a:rPr>
              <a:pPr/>
              <a:t>12</a:t>
            </a:fld>
            <a:endParaRPr 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169838" indent="-169838">
              <a:buFont typeface="Arial" pitchFamily="34" charset="0"/>
              <a:buChar char="•"/>
            </a:pPr>
            <a:r>
              <a:rPr lang="en-US" dirty="0" smtClean="0"/>
              <a:t>Form P R P 6  B is used to document changes in the Departmental Property Custodian that occur during the fiscal year. </a:t>
            </a:r>
          </a:p>
          <a:p>
            <a:pPr marL="169838" indent="-169838">
              <a:buFont typeface="Arial" pitchFamily="34" charset="0"/>
              <a:buChar char="•"/>
            </a:pPr>
            <a:r>
              <a:rPr lang="en-US" dirty="0" smtClean="0"/>
              <a:t>Form P R P 6  B is due whenever the Departmental Property Custodian changes. </a:t>
            </a:r>
          </a:p>
          <a:p>
            <a:pPr marL="169838" indent="-169838">
              <a:buFont typeface="Arial" pitchFamily="34" charset="0"/>
              <a:buChar char="•"/>
            </a:pPr>
            <a:r>
              <a:rPr lang="en-US" dirty="0" smtClean="0"/>
              <a:t>Form P R P 6  B also enumerates the responsibilities of the Departmental Property Custodian. </a:t>
            </a: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 to manage the University’s property?</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13</a:t>
            </a:fld>
            <a:endParaRPr lang="en-US"/>
          </a:p>
        </p:txBody>
      </p:sp>
    </p:spTree>
    <p:extLst>
      <p:ext uri="{BB962C8B-B14F-4D97-AF65-F5344CB8AC3E}">
        <p14:creationId xmlns:p14="http://schemas.microsoft.com/office/powerpoint/2010/main" val="118263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535" indent="-169838" eaLnBrk="1" hangingPunct="1">
              <a:buFont typeface="Arial" pitchFamily="34" charset="0"/>
              <a:buChar char="•"/>
            </a:pPr>
            <a:r>
              <a:rPr lang="en-US" sz="1100" dirty="0"/>
              <a:t>Compliance:</a:t>
            </a:r>
          </a:p>
          <a:p>
            <a:pPr marL="731437" lvl="1" indent="-169838" eaLnBrk="1" hangingPunct="1">
              <a:buFont typeface="Arial" pitchFamily="34" charset="0"/>
              <a:buChar char="•"/>
            </a:pPr>
            <a:r>
              <a:rPr lang="en-US" sz="1100" dirty="0"/>
              <a:t>The University is a Texas state agency, and must comply with the guidelines of the State including meeting maximum thresholds for missing, stolen, and lost items and meeting requirements for the destruction of data processing equipment. </a:t>
            </a:r>
          </a:p>
          <a:p>
            <a:pPr marL="731437" lvl="1" indent="-169838" eaLnBrk="1" hangingPunct="1">
              <a:buFont typeface="Arial" pitchFamily="34" charset="0"/>
              <a:buChar char="•"/>
            </a:pPr>
            <a:r>
              <a:rPr lang="en-US" sz="1100" dirty="0"/>
              <a:t>The University of Houston System provides guidelines for the management of capital and controlled assets.</a:t>
            </a:r>
          </a:p>
          <a:p>
            <a:pPr marL="731437" lvl="1" indent="-169838" eaLnBrk="1" hangingPunct="1">
              <a:buFont typeface="Arial" pitchFamily="34" charset="0"/>
              <a:buChar char="•"/>
            </a:pPr>
            <a:r>
              <a:rPr lang="en-US" sz="1100" dirty="0"/>
              <a:t>The University receives federal funding for sponsored projects. In addition to general federal guidelines for asset management, many projects come with guidelines for the use and retention of capital and controlled assets.</a:t>
            </a:r>
          </a:p>
          <a:p>
            <a:pPr marL="108697" eaLnBrk="1" hangingPunct="1"/>
            <a:endParaRPr lang="en-US" sz="1100" dirty="0"/>
          </a:p>
          <a:p>
            <a:pPr marL="278535" indent="-169838" eaLnBrk="1" hangingPunct="1">
              <a:buFont typeface="Arial" pitchFamily="34" charset="0"/>
              <a:buChar char="•"/>
            </a:pPr>
            <a:r>
              <a:rPr lang="en-US" sz="1100" dirty="0"/>
              <a:t>Accountability</a:t>
            </a:r>
          </a:p>
          <a:p>
            <a:pPr marL="731437" lvl="1" indent="-169838" eaLnBrk="1" hangingPunct="1">
              <a:buFont typeface="Arial" pitchFamily="34" charset="0"/>
              <a:buChar char="•"/>
            </a:pPr>
            <a:r>
              <a:rPr lang="en-US" sz="1100" dirty="0"/>
              <a:t>The University must be accountable to donors and other sources of capital and controlled assets . </a:t>
            </a:r>
          </a:p>
          <a:p>
            <a:pPr marL="731437" lvl="1" indent="-169838" eaLnBrk="1" hangingPunct="1">
              <a:buFont typeface="Arial" pitchFamily="34" charset="0"/>
              <a:buChar char="•"/>
            </a:pPr>
            <a:r>
              <a:rPr lang="en-US" sz="1100" dirty="0"/>
              <a:t>This requires that we demonstrate proper stewardship of assets and </a:t>
            </a:r>
            <a:r>
              <a:rPr lang="en-US" sz="1100" dirty="0" smtClean="0"/>
              <a:t>supplies.</a:t>
            </a:r>
            <a:endParaRPr lang="en-US" sz="1100" dirty="0"/>
          </a:p>
          <a:p>
            <a:pPr marL="278535" indent="-169838" eaLnBrk="1" hangingPunct="1">
              <a:buFont typeface="Arial" pitchFamily="34" charset="0"/>
              <a:buChar char="•"/>
            </a:pPr>
            <a:endParaRPr lang="en-US" sz="1100" dirty="0"/>
          </a:p>
          <a:p>
            <a:pPr marL="278535" indent="-169838" eaLnBrk="1" hangingPunct="1">
              <a:buFont typeface="Arial" pitchFamily="34" charset="0"/>
              <a:buChar char="•"/>
            </a:pPr>
            <a:r>
              <a:rPr lang="en-US" sz="1100" dirty="0"/>
              <a:t>Maximization of Resources</a:t>
            </a:r>
          </a:p>
          <a:p>
            <a:pPr marL="792579" lvl="1" indent="-339677">
              <a:buFont typeface="Arial" pitchFamily="34" charset="0"/>
              <a:buChar char="•"/>
            </a:pPr>
            <a:r>
              <a:rPr lang="en-US" sz="1100" dirty="0"/>
              <a:t>Proper management of capital and controlled assets can help to eliminate duplicate purchases and allow the redistribution of useable items, both of which allow funds to be used for other purposes. </a:t>
            </a:r>
          </a:p>
          <a:p>
            <a:endParaRPr lang="en-US" sz="700"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14</a:t>
            </a:fld>
            <a:endParaRPr lang="en-US"/>
          </a:p>
        </p:txBody>
      </p:sp>
    </p:spTree>
    <p:extLst>
      <p:ext uri="{BB962C8B-B14F-4D97-AF65-F5344CB8AC3E}">
        <p14:creationId xmlns:p14="http://schemas.microsoft.com/office/powerpoint/2010/main" val="139677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Capital and Controlled Assets?</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15</a:t>
            </a:fld>
            <a:endParaRPr lang="en-US"/>
          </a:p>
        </p:txBody>
      </p:sp>
    </p:spTree>
    <p:extLst>
      <p:ext uri="{BB962C8B-B14F-4D97-AF65-F5344CB8AC3E}">
        <p14:creationId xmlns:p14="http://schemas.microsoft.com/office/powerpoint/2010/main" val="2542736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Capital Asset is either Real or Personal Property with an estimated useful life of one year or more and a value equal to or exceeding the minimum threshold defined by the State for that asset type. Generally, a capital asset must be self-contained for its primary use and have sufficient size to make its control feasible by means of marking with identification numbers and or manufacturer’s serial numbers. These assets are reported in the University’s annual financial report. </a:t>
            </a:r>
          </a:p>
          <a:p>
            <a:endParaRPr lang="en-US" dirty="0" smtClean="0"/>
          </a:p>
          <a:p>
            <a:r>
              <a:rPr lang="en-US" dirty="0" smtClean="0"/>
              <a:t>State controlled assets are items that do not meet the capitalization threshold for the general class of assets, but must be secured and tracked due to their high risk nature. Controlled assets are tagged and maintained in the same manner as capital assets. These assets are classified as expendable and are not listed in the University’s annual financial report.</a:t>
            </a:r>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16</a:t>
            </a:fld>
            <a:endParaRPr lang="en-US"/>
          </a:p>
        </p:txBody>
      </p:sp>
    </p:spTree>
    <p:extLst>
      <p:ext uri="{BB962C8B-B14F-4D97-AF65-F5344CB8AC3E}">
        <p14:creationId xmlns:p14="http://schemas.microsoft.com/office/powerpoint/2010/main" val="183996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looking for a General Ledger Expense account when purchasing capital, controlled, or non-controlled assets, the Account List is available on the Finance Web page.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17</a:t>
            </a:fld>
            <a:endParaRPr lang="en-US"/>
          </a:p>
        </p:txBody>
      </p:sp>
    </p:spTree>
    <p:extLst>
      <p:ext uri="{BB962C8B-B14F-4D97-AF65-F5344CB8AC3E}">
        <p14:creationId xmlns:p14="http://schemas.microsoft.com/office/powerpoint/2010/main" val="378526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Accounts are broken into controlled</a:t>
            </a:r>
            <a:r>
              <a:rPr lang="en-US" baseline="0" dirty="0" smtClean="0"/>
              <a:t> and capital activities.  This list is a summary of the most commonly used accounts for capital and controlled equipment and their minimum threshold as well as classification. This list is available on the Property Management website.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18</a:t>
            </a:fld>
            <a:endParaRPr lang="en-US"/>
          </a:p>
        </p:txBody>
      </p:sp>
    </p:spTree>
    <p:extLst>
      <p:ext uri="{BB962C8B-B14F-4D97-AF65-F5344CB8AC3E}">
        <p14:creationId xmlns:p14="http://schemas.microsoft.com/office/powerpoint/2010/main" val="2089475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Some tips to help in account selection are:</a:t>
            </a:r>
          </a:p>
          <a:p>
            <a:pPr marL="169838" indent="-169838">
              <a:buFont typeface="Arial" pitchFamily="34" charset="0"/>
              <a:buChar char="•"/>
            </a:pPr>
            <a:r>
              <a:rPr lang="en-US" dirty="0" smtClean="0"/>
              <a:t>When determining whether to use a capital or controlled account, it is the unit cost that determines whether the item meets the threshold.  If the pricing was for multiple units, divide the total price by the number of units.</a:t>
            </a:r>
          </a:p>
          <a:p>
            <a:pPr marL="169838" indent="-169838">
              <a:buFont typeface="Arial" pitchFamily="34" charset="0"/>
              <a:buChar char="•"/>
            </a:pPr>
            <a:r>
              <a:rPr lang="en-US" dirty="0" smtClean="0"/>
              <a:t>Computer equipment can be capital or controlled, computer accessories are always non-controlled or expensed. </a:t>
            </a:r>
          </a:p>
          <a:p>
            <a:pPr marL="622741" lvl="1" indent="-169838">
              <a:buFont typeface="Arial" pitchFamily="34" charset="0"/>
              <a:buChar char="•"/>
            </a:pPr>
            <a:r>
              <a:rPr lang="en-US" dirty="0" smtClean="0"/>
              <a:t>Account 5 4 3 5 5 is used for computers and printers with a cost between $500 and $4,999.99 per unit.</a:t>
            </a:r>
          </a:p>
          <a:p>
            <a:pPr marL="622741" lvl="1" indent="-169838">
              <a:buFont typeface="Arial" pitchFamily="34" charset="0"/>
              <a:buChar char="•"/>
            </a:pPr>
            <a:r>
              <a:rPr lang="en-US" dirty="0" smtClean="0"/>
              <a:t>Account 5 4 3 5 8 is used for computer accessories such as monitors, mice, and keyboards that are purchased separately from the computer. </a:t>
            </a:r>
          </a:p>
          <a:p>
            <a:pPr marL="622741" lvl="1" indent="-169838">
              <a:buFont typeface="Arial" pitchFamily="34" charset="0"/>
              <a:buChar char="•"/>
            </a:pPr>
            <a:r>
              <a:rPr lang="en-US" dirty="0" smtClean="0"/>
              <a:t>If computer accessories are included in the price of the computer, include them with the computer’s capitalization.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19</a:t>
            </a:fld>
            <a:endParaRPr lang="en-US"/>
          </a:p>
        </p:txBody>
      </p:sp>
    </p:spTree>
    <p:extLst>
      <p:ext uri="{BB962C8B-B14F-4D97-AF65-F5344CB8AC3E}">
        <p14:creationId xmlns:p14="http://schemas.microsoft.com/office/powerpoint/2010/main" val="242274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 of this training is to acquaint</a:t>
            </a:r>
            <a:r>
              <a:rPr lang="en-US" baseline="0" dirty="0" smtClean="0"/>
              <a:t> Property Custodians with the duties and responsibilities of that role, and to gain an overview of property management.</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a:t>
            </a:fld>
            <a:endParaRPr lang="en-US"/>
          </a:p>
        </p:txBody>
      </p:sp>
    </p:spTree>
    <p:extLst>
      <p:ext uri="{BB962C8B-B14F-4D97-AF65-F5344CB8AC3E}">
        <p14:creationId xmlns:p14="http://schemas.microsoft.com/office/powerpoint/2010/main" val="376791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I properly keep track, maintain,</a:t>
            </a:r>
            <a:r>
              <a:rPr lang="en-US" baseline="0" dirty="0" smtClean="0"/>
              <a:t> or dispose of university property?</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20</a:t>
            </a:fld>
            <a:endParaRPr lang="en-US"/>
          </a:p>
        </p:txBody>
      </p:sp>
    </p:spTree>
    <p:extLst>
      <p:ext uri="{BB962C8B-B14F-4D97-AF65-F5344CB8AC3E}">
        <p14:creationId xmlns:p14="http://schemas.microsoft.com/office/powerpoint/2010/main" val="3572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Asset tags are the primary means used to track University capital and controlled assets. </a:t>
            </a:r>
          </a:p>
          <a:p>
            <a:pPr marL="169838" indent="-169838">
              <a:buFont typeface="Arial" pitchFamily="34" charset="0"/>
              <a:buChar char="•"/>
            </a:pPr>
            <a:r>
              <a:rPr lang="en-US" dirty="0"/>
              <a:t>The University of Houston property tag is a paper tag that bears:</a:t>
            </a:r>
          </a:p>
          <a:p>
            <a:pPr marL="622741" lvl="1" indent="-169838">
              <a:buFont typeface="Arial" pitchFamily="34" charset="0"/>
              <a:buChar char="•"/>
            </a:pPr>
            <a:r>
              <a:rPr lang="en-US" dirty="0"/>
              <a:t>The name of the institution</a:t>
            </a:r>
          </a:p>
          <a:p>
            <a:pPr marL="622741" lvl="1" indent="-169838">
              <a:buFont typeface="Arial" pitchFamily="34" charset="0"/>
              <a:buChar char="•"/>
            </a:pPr>
            <a:r>
              <a:rPr lang="en-US" dirty="0"/>
              <a:t>A </a:t>
            </a:r>
            <a:r>
              <a:rPr lang="en-US" dirty="0" smtClean="0"/>
              <a:t>six</a:t>
            </a:r>
            <a:r>
              <a:rPr lang="en-US" baseline="0" dirty="0" smtClean="0"/>
              <a:t> </a:t>
            </a:r>
            <a:r>
              <a:rPr lang="en-US" dirty="0" smtClean="0"/>
              <a:t>digit </a:t>
            </a:r>
            <a:r>
              <a:rPr lang="en-US" dirty="0"/>
              <a:t>tag number</a:t>
            </a:r>
          </a:p>
          <a:p>
            <a:pPr marL="622741" lvl="1" indent="-169838">
              <a:buFont typeface="Arial" pitchFamily="34" charset="0"/>
              <a:buChar char="•"/>
            </a:pPr>
            <a:r>
              <a:rPr lang="en-US" dirty="0"/>
              <a:t>A </a:t>
            </a:r>
            <a:r>
              <a:rPr lang="en-US" dirty="0" smtClean="0"/>
              <a:t>bar</a:t>
            </a:r>
            <a:r>
              <a:rPr lang="en-US" baseline="0" dirty="0" smtClean="0"/>
              <a:t> </a:t>
            </a:r>
            <a:r>
              <a:rPr lang="en-US" dirty="0" smtClean="0"/>
              <a:t>code </a:t>
            </a:r>
            <a:r>
              <a:rPr lang="en-US" dirty="0"/>
              <a:t>that corresponds to the </a:t>
            </a:r>
            <a:r>
              <a:rPr lang="en-US" dirty="0" smtClean="0"/>
              <a:t>six</a:t>
            </a:r>
            <a:r>
              <a:rPr lang="en-US" baseline="0" dirty="0" smtClean="0"/>
              <a:t> </a:t>
            </a:r>
            <a:r>
              <a:rPr lang="en-US" dirty="0" smtClean="0"/>
              <a:t>digit </a:t>
            </a:r>
            <a:r>
              <a:rPr lang="en-US" dirty="0"/>
              <a:t>number</a:t>
            </a:r>
            <a:r>
              <a:rPr lang="en-US" dirty="0" smtClean="0"/>
              <a:t>.</a:t>
            </a:r>
          </a:p>
          <a:p>
            <a:pPr marL="169838" indent="-169838">
              <a:buFont typeface="Arial" pitchFamily="34" charset="0"/>
              <a:buChar char="•"/>
            </a:pPr>
            <a:r>
              <a:rPr lang="en-US" dirty="0" smtClean="0"/>
              <a:t>All capital and controlled assets, whether purchased or received as gifts, must bear the standard University of Houston property tag.</a:t>
            </a:r>
          </a:p>
          <a:p>
            <a:pPr marL="622741" lvl="1" indent="-16983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21</a:t>
            </a:fld>
            <a:endParaRPr lang="en-US"/>
          </a:p>
        </p:txBody>
      </p:sp>
    </p:spTree>
    <p:extLst>
      <p:ext uri="{BB962C8B-B14F-4D97-AF65-F5344CB8AC3E}">
        <p14:creationId xmlns:p14="http://schemas.microsoft.com/office/powerpoint/2010/main" val="1093266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Items purchased from Dell via the University’s Dell Premier page will be delivered with a tag already affixed. </a:t>
            </a:r>
          </a:p>
          <a:p>
            <a:pPr marL="169838" indent="-169838">
              <a:buFont typeface="Arial" pitchFamily="34" charset="0"/>
              <a:buChar char="•"/>
            </a:pPr>
            <a:r>
              <a:rPr lang="en-US" dirty="0" smtClean="0"/>
              <a:t>The premier page can be accessed via the Purchasing Department’s website.</a:t>
            </a:r>
          </a:p>
          <a:p>
            <a:pPr marL="169838" indent="-169838">
              <a:buFont typeface="Arial" pitchFamily="34" charset="0"/>
              <a:buChar char="•"/>
            </a:pPr>
            <a:r>
              <a:rPr lang="en-US" dirty="0" smtClean="0"/>
              <a:t>These purchases should be processed via a Purchase Requisition, as this is how the University obtains HUB credit.</a:t>
            </a:r>
          </a:p>
          <a:p>
            <a:pPr marL="169838" indent="-169838">
              <a:buFont typeface="Arial" pitchFamily="34" charset="0"/>
              <a:buChar char="•"/>
            </a:pPr>
            <a:r>
              <a:rPr lang="en-US" dirty="0" smtClean="0"/>
              <a:t>Dell submits a list of tag numbers and basic item descriptions to Property Management.   The department ID in the cost center used to purchase the item is used to identify the custodian and owner department. </a:t>
            </a:r>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22</a:t>
            </a:fld>
            <a:endParaRPr lang="en-US"/>
          </a:p>
        </p:txBody>
      </p:sp>
    </p:spTree>
    <p:extLst>
      <p:ext uri="{BB962C8B-B14F-4D97-AF65-F5344CB8AC3E}">
        <p14:creationId xmlns:p14="http://schemas.microsoft.com/office/powerpoint/2010/main" val="1093266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anose="020B0604020202020204" pitchFamily="34" charset="0"/>
              <a:buChar char="•"/>
            </a:pPr>
            <a:r>
              <a:rPr lang="en-US" dirty="0" smtClean="0"/>
              <a:t>State statutes require that all state agencies conduct a physical inventory of all capital and controlled assets once per fiscal year. </a:t>
            </a:r>
          </a:p>
          <a:p>
            <a:pPr marL="169838" indent="-169838">
              <a:buFont typeface="Arial" panose="020B0604020202020204" pitchFamily="34" charset="0"/>
              <a:buChar char="•"/>
            </a:pPr>
            <a:r>
              <a:rPr lang="en-US" dirty="0" smtClean="0"/>
              <a:t>Each year, Property Management will identify inventory time frames and the Property Custodian</a:t>
            </a:r>
            <a:r>
              <a:rPr lang="en-US" baseline="0" dirty="0" smtClean="0"/>
              <a:t> will be notified of: the start of physical inventory, when bar code readers can be reserved to conduct their departmental inventory, and applicable annual deadlines for completion of the annual inventory. </a:t>
            </a:r>
            <a:endParaRPr lang="en-US" dirty="0" smtClean="0"/>
          </a:p>
          <a:p>
            <a:pPr marL="169838" indent="-169838">
              <a:buFont typeface="Arial" panose="020B0604020202020204" pitchFamily="34" charset="0"/>
              <a:buChar char="•"/>
            </a:pPr>
            <a:r>
              <a:rPr lang="en-US" dirty="0" smtClean="0"/>
              <a:t>Each week, Property Management makes</a:t>
            </a:r>
            <a:r>
              <a:rPr lang="en-US" baseline="0" dirty="0" smtClean="0"/>
              <a:t> approximately </a:t>
            </a:r>
            <a:r>
              <a:rPr lang="en-US" dirty="0" smtClean="0"/>
              <a:t>48 scanners available</a:t>
            </a:r>
            <a:r>
              <a:rPr lang="en-US" baseline="0" dirty="0" smtClean="0"/>
              <a:t> for check out. Reservations are made on a first come, first served basis.  Please schedule your scanner for check-out as soon as possible.</a:t>
            </a:r>
          </a:p>
          <a:p>
            <a:pPr marL="169838" indent="-169838">
              <a:buFont typeface="Arial" panose="020B0604020202020204" pitchFamily="34" charset="0"/>
              <a:buChar char="•"/>
            </a:pPr>
            <a:r>
              <a:rPr lang="en-US" baseline="0" dirty="0" smtClean="0"/>
              <a:t>To reserve a scanner for the inventory, contact Michelle Nguyen at the listed email address.</a:t>
            </a:r>
          </a:p>
          <a:p>
            <a:pPr marL="169838" indent="-169838">
              <a:buFont typeface="Arial" panose="020B0604020202020204" pitchFamily="34" charset="0"/>
              <a:buChar char="•"/>
            </a:pPr>
            <a:r>
              <a:rPr lang="en-US" baseline="0" dirty="0" smtClean="0"/>
              <a:t>Provide:</a:t>
            </a:r>
          </a:p>
          <a:p>
            <a:pPr marL="169838" indent="-169838">
              <a:buFont typeface="Courier New" panose="02070309020205020404" pitchFamily="49" charset="0"/>
              <a:buChar char="o"/>
            </a:pPr>
            <a:r>
              <a:rPr lang="en-US" baseline="0" dirty="0" smtClean="0"/>
              <a:t>Your name, </a:t>
            </a:r>
          </a:p>
          <a:p>
            <a:pPr marL="169838" indent="-169838">
              <a:buFont typeface="Courier New" panose="02070309020205020404" pitchFamily="49" charset="0"/>
              <a:buChar char="o"/>
            </a:pPr>
            <a:r>
              <a:rPr lang="en-US" baseline="0" dirty="0" smtClean="0"/>
              <a:t>The Department ID for which you will be conducting inventory,</a:t>
            </a:r>
          </a:p>
          <a:p>
            <a:pPr marL="169838" indent="-169838">
              <a:buFont typeface="Courier New" panose="02070309020205020404" pitchFamily="49" charset="0"/>
              <a:buChar char="o"/>
            </a:pPr>
            <a:r>
              <a:rPr lang="en-US" baseline="0" dirty="0" smtClean="0"/>
              <a:t>The email address where you would like scanner results sent</a:t>
            </a:r>
          </a:p>
          <a:p>
            <a:pPr marL="169838" indent="-169838">
              <a:buFont typeface="Courier New" panose="02070309020205020404" pitchFamily="49" charset="0"/>
              <a:buChar char="o"/>
            </a:pPr>
            <a:r>
              <a:rPr lang="en-US" baseline="0" dirty="0" smtClean="0"/>
              <a:t>The date you would like to pick up the scanner</a:t>
            </a:r>
          </a:p>
          <a:p>
            <a:pPr marL="169838" indent="-169838">
              <a:buFont typeface="Arial" panose="020B0604020202020204" pitchFamily="34" charset="0"/>
              <a:buChar char="•"/>
            </a:pPr>
            <a:r>
              <a:rPr lang="en-US" baseline="0" dirty="0" smtClean="0"/>
              <a:t>The Departmental Inventory Listing will be sent to the person once a scanner is reserved.  The report contains the list of assets and locations assigned to the department, to assist the needed to perform a physical inventory process.</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23</a:t>
            </a:fld>
            <a:endParaRPr lang="en-US"/>
          </a:p>
        </p:txBody>
      </p:sp>
    </p:spTree>
    <p:extLst>
      <p:ext uri="{BB962C8B-B14F-4D97-AF65-F5344CB8AC3E}">
        <p14:creationId xmlns:p14="http://schemas.microsoft.com/office/powerpoint/2010/main" val="244631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Property Management uses the scanner to update the Asset Management System and generate an inventory report that identifies: </a:t>
            </a:r>
          </a:p>
          <a:p>
            <a:pPr marL="171450" indent="-171450">
              <a:buFont typeface="Arial" panose="020B0604020202020204" pitchFamily="34" charset="0"/>
              <a:buChar char="•"/>
            </a:pPr>
            <a:r>
              <a:rPr lang="en-US" baseline="0" dirty="0" smtClean="0"/>
              <a:t>Items scanned that are on the department inventory listing </a:t>
            </a:r>
          </a:p>
          <a:p>
            <a:pPr marL="171450" indent="-171450">
              <a:buFont typeface="Arial" panose="020B0604020202020204" pitchFamily="34" charset="0"/>
              <a:buChar char="•"/>
            </a:pPr>
            <a:r>
              <a:rPr lang="en-US" baseline="0" dirty="0" smtClean="0"/>
              <a:t>Items that are off-campus and are not scanned, but for which an off-campus form is needed</a:t>
            </a:r>
          </a:p>
          <a:p>
            <a:pPr marL="171450" indent="-171450">
              <a:buFont typeface="Arial" panose="020B0604020202020204" pitchFamily="34" charset="0"/>
              <a:buChar char="•"/>
            </a:pPr>
            <a:r>
              <a:rPr lang="en-US" baseline="0" dirty="0" smtClean="0"/>
              <a:t>Items that were previously reported as missing but have been scanned, so that the department can confirm that these items should be returned to in-service status</a:t>
            </a:r>
          </a:p>
          <a:p>
            <a:pPr marL="171450" indent="-171450">
              <a:buFont typeface="Arial" panose="020B0604020202020204" pitchFamily="34" charset="0"/>
              <a:buChar char="•"/>
            </a:pPr>
            <a:r>
              <a:rPr lang="en-US" baseline="0" dirty="0" smtClean="0"/>
              <a:t>Items not scanned that are on the department inventory, so that they may be located</a:t>
            </a:r>
          </a:p>
          <a:p>
            <a:pPr marL="171450" indent="-171450">
              <a:buFont typeface="Arial" panose="020B0604020202020204" pitchFamily="34" charset="0"/>
              <a:buChar char="•"/>
            </a:pPr>
            <a:r>
              <a:rPr lang="en-US" baseline="0" dirty="0" smtClean="0"/>
              <a:t>Items scanned that belong to other campus departments, so that the department may identify whether these were scanned in error or submit transfer forms</a:t>
            </a:r>
          </a:p>
          <a:p>
            <a:pPr marL="171450" indent="-171450">
              <a:buFont typeface="Arial" panose="020B0604020202020204" pitchFamily="34" charset="0"/>
              <a:buChar char="•"/>
            </a:pPr>
            <a:r>
              <a:rPr lang="en-US" baseline="0" dirty="0" smtClean="0"/>
              <a:t>Items that were previously reported as disposed but have been scanned, so that the department can confirm that these items should be returned to in-service status</a:t>
            </a:r>
          </a:p>
          <a:p>
            <a:endParaRPr lang="en-US" baseline="0" dirty="0" smtClean="0"/>
          </a:p>
          <a:p>
            <a:r>
              <a:rPr lang="en-US" baseline="0" dirty="0" smtClean="0"/>
              <a:t>Deadlines apply to inventories conducted with scanners owned by campus departments as well as to those conducted with scanners owned by the Property Management.</a:t>
            </a:r>
          </a:p>
          <a:p>
            <a:endParaRPr lang="en-US" baseline="0" dirty="0" smtClean="0"/>
          </a:p>
          <a:p>
            <a:r>
              <a:rPr lang="en-US" baseline="0" dirty="0" smtClean="0"/>
              <a:t>Departments that own scanners can contact Property Management to schedule an appointment to bring their scanners over for data extraction.</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24</a:t>
            </a:fld>
            <a:endParaRPr lang="en-US"/>
          </a:p>
        </p:txBody>
      </p:sp>
    </p:spTree>
    <p:extLst>
      <p:ext uri="{BB962C8B-B14F-4D97-AF65-F5344CB8AC3E}">
        <p14:creationId xmlns:p14="http://schemas.microsoft.com/office/powerpoint/2010/main" val="130918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P R P nine is used to confirm the inventory submitted via scanner. </a:t>
            </a:r>
          </a:p>
          <a:p>
            <a:r>
              <a:rPr lang="en-US" dirty="0" smtClean="0"/>
              <a:t>This form cannot be completed until the scanned inventory is turned in with all items identified as verified, reported as Missing</a:t>
            </a:r>
            <a:r>
              <a:rPr lang="en-US" baseline="0" dirty="0" smtClean="0"/>
              <a:t> or </a:t>
            </a:r>
            <a:r>
              <a:rPr lang="en-US" dirty="0" smtClean="0"/>
              <a:t>Stolen, reported as transferred to another department with complete transfer paperwork, and updated off-campus forms</a:t>
            </a:r>
            <a:r>
              <a:rPr lang="en-US" dirty="0"/>
              <a:t> </a:t>
            </a:r>
            <a:r>
              <a:rPr lang="en-US" dirty="0" smtClean="0"/>
              <a:t>are received.</a:t>
            </a:r>
          </a:p>
          <a:p>
            <a:endParaRPr lang="en-US" dirty="0"/>
          </a:p>
          <a:p>
            <a:r>
              <a:rPr lang="en-US" dirty="0" smtClean="0"/>
              <a:t>Once Property Management has received all documentation that the physical inventory is complete, they will forward a Final Property Listing to the Departmental Property Custodian. At that time, the Departmental Property Custodian will prepare the Form P R P  nine, the Inventory Confirmation Form. </a:t>
            </a:r>
          </a:p>
          <a:p>
            <a:pPr marL="169838" indent="-169838">
              <a:buFont typeface="Arial" pitchFamily="34" charset="0"/>
              <a:buChar char="•"/>
            </a:pPr>
            <a:endParaRPr lang="en-US" dirty="0"/>
          </a:p>
          <a:p>
            <a:r>
              <a:rPr lang="en-US" dirty="0" smtClean="0"/>
              <a:t>Form P R P  nine is due back to Property Management within 30 days of the department’s receipt of the Final Property Listing.</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25</a:t>
            </a:fld>
            <a:endParaRPr lang="en-US"/>
          </a:p>
        </p:txBody>
      </p:sp>
    </p:spTree>
    <p:extLst>
      <p:ext uri="{BB962C8B-B14F-4D97-AF65-F5344CB8AC3E}">
        <p14:creationId xmlns:p14="http://schemas.microsoft.com/office/powerpoint/2010/main" val="2377250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f</a:t>
            </a:r>
            <a:r>
              <a:rPr lang="en-US" dirty="0" smtClean="0"/>
              <a:t>orm P R P nine,</a:t>
            </a:r>
            <a:r>
              <a:rPr lang="en-US" baseline="0" dirty="0" smtClean="0"/>
              <a:t> used for</a:t>
            </a:r>
            <a:r>
              <a:rPr lang="en-US" dirty="0" smtClean="0"/>
              <a:t> Inventory Confirmation</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26</a:t>
            </a:fld>
            <a:endParaRPr lang="en-US"/>
          </a:p>
        </p:txBody>
      </p:sp>
    </p:spTree>
    <p:extLst>
      <p:ext uri="{BB962C8B-B14F-4D97-AF65-F5344CB8AC3E}">
        <p14:creationId xmlns:p14="http://schemas.microsoft.com/office/powerpoint/2010/main" val="941186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ensure the accuracy of the physical inventory, Property Management conducts inventory verification audits of fifteen campus departments.</a:t>
            </a:r>
          </a:p>
          <a:p>
            <a:r>
              <a:rPr lang="en-US" dirty="0" smtClean="0"/>
              <a:t>Property Management selects the fifteen departments using a random number selection method. Once the department is selected, Property Management selects between two and ten assets per Department to re-verify.</a:t>
            </a:r>
          </a:p>
          <a:p>
            <a:endParaRPr lang="en-US" dirty="0"/>
          </a:p>
          <a:p>
            <a:r>
              <a:rPr lang="en-US" dirty="0" smtClean="0"/>
              <a:t>If your department is selected, Property Management will contact you to schedule a time to view and confirm the asset’s existence and location.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27</a:t>
            </a:fld>
            <a:endParaRPr lang="en-US"/>
          </a:p>
        </p:txBody>
      </p:sp>
    </p:spTree>
    <p:extLst>
      <p:ext uri="{BB962C8B-B14F-4D97-AF65-F5344CB8AC3E}">
        <p14:creationId xmlns:p14="http://schemas.microsoft.com/office/powerpoint/2010/main" val="609439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Inventory Scanners is r</a:t>
            </a:r>
            <a:r>
              <a:rPr lang="en-US" baseline="0" dirty="0" smtClean="0"/>
              <a:t>equired for all departmental inventories.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28</a:t>
            </a:fld>
            <a:endParaRPr lang="en-US"/>
          </a:p>
        </p:txBody>
      </p:sp>
    </p:spTree>
    <p:extLst>
      <p:ext uri="{BB962C8B-B14F-4D97-AF65-F5344CB8AC3E}">
        <p14:creationId xmlns:p14="http://schemas.microsoft.com/office/powerpoint/2010/main" val="2418589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69838" indent="-169838">
              <a:buFont typeface="Arial" pitchFamily="34" charset="0"/>
              <a:buChar char="•"/>
            </a:pPr>
            <a:r>
              <a:rPr lang="en-US" dirty="0" smtClean="0"/>
              <a:t>The scanners are relatively easy to use.  </a:t>
            </a:r>
          </a:p>
          <a:p>
            <a:pPr marL="169838" indent="-169838">
              <a:buFont typeface="Arial" pitchFamily="34" charset="0"/>
              <a:buChar char="•"/>
            </a:pPr>
            <a:r>
              <a:rPr lang="en-US" dirty="0" smtClean="0"/>
              <a:t>Each department will receive a short walk-through of how to use the scanner when they pick up the scanner from Property Management. Please send the person who will be using the scanner to receive the training.</a:t>
            </a:r>
          </a:p>
          <a:p>
            <a:pPr marL="169838" indent="-169838">
              <a:buFont typeface="Arial" pitchFamily="34" charset="0"/>
              <a:buChar char="•"/>
            </a:pPr>
            <a:r>
              <a:rPr lang="en-US" dirty="0" smtClean="0"/>
              <a:t>Scanners can be picked up after nine a m Mondays and are due back to Property Management by noon on Fridays.  </a:t>
            </a:r>
          </a:p>
          <a:p>
            <a:pPr marL="169838" indent="-169838">
              <a:buFont typeface="Arial" pitchFamily="34" charset="0"/>
              <a:buChar char="•"/>
            </a:pPr>
            <a:r>
              <a:rPr lang="en-US" dirty="0" smtClean="0"/>
              <a:t>Scanner batteries will last for approximately 5 days if the scanner is turned off when not in use. Due to the risk of loosing data due to battery drain, all scanners must be returned to Property Management within 5 days. This means that scanners cannot be checked out over the weekend.</a:t>
            </a:r>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29</a:t>
            </a:fld>
            <a:endParaRPr lang="en-US"/>
          </a:p>
        </p:txBody>
      </p:sp>
    </p:spTree>
    <p:extLst>
      <p:ext uri="{BB962C8B-B14F-4D97-AF65-F5344CB8AC3E}">
        <p14:creationId xmlns:p14="http://schemas.microsoft.com/office/powerpoint/2010/main" val="307640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Topics that will be covered are: </a:t>
            </a:r>
          </a:p>
          <a:p>
            <a:r>
              <a:rPr lang="en-US" dirty="0" smtClean="0"/>
              <a:t>Who is Responsible?</a:t>
            </a:r>
          </a:p>
          <a:p>
            <a:r>
              <a:rPr lang="en-US" dirty="0" smtClean="0"/>
              <a:t>Who are the departmental Property Custodians?</a:t>
            </a:r>
          </a:p>
          <a:p>
            <a:r>
              <a:rPr lang="en-US" dirty="0" smtClean="0"/>
              <a:t>What are my responsibilities if I am assigned as the Property Custodian?</a:t>
            </a:r>
          </a:p>
          <a:p>
            <a:r>
              <a:rPr lang="en-US" dirty="0" smtClean="0"/>
              <a:t>Why property management is important?</a:t>
            </a:r>
          </a:p>
          <a:p>
            <a:r>
              <a:rPr lang="en-US" dirty="0" smtClean="0"/>
              <a:t>What are capital and non-capital assets?</a:t>
            </a:r>
          </a:p>
          <a:p>
            <a:r>
              <a:rPr lang="en-US" dirty="0" smtClean="0"/>
              <a:t>How should I keep track, maintain, and/or dispose of university property?</a:t>
            </a:r>
          </a:p>
          <a:p>
            <a:r>
              <a:rPr lang="en-US" dirty="0" smtClean="0"/>
              <a:t>Whom should I contact for more guidance?</a:t>
            </a:r>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a:t>
            </a:fld>
            <a:endParaRPr lang="en-US"/>
          </a:p>
        </p:txBody>
      </p:sp>
    </p:spTree>
    <p:extLst>
      <p:ext uri="{BB962C8B-B14F-4D97-AF65-F5344CB8AC3E}">
        <p14:creationId xmlns:p14="http://schemas.microsoft.com/office/powerpoint/2010/main" val="295892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If you check out a scanner and it is not working properly, please contact Property Management immediately.  They will attempt to troubleshoot the problem as quickly as possible.</a:t>
            </a:r>
          </a:p>
          <a:p>
            <a:pPr marL="169838" indent="-169838">
              <a:buFont typeface="Arial" pitchFamily="34" charset="0"/>
              <a:buChar char="•"/>
            </a:pPr>
            <a:r>
              <a:rPr lang="en-US" dirty="0" smtClean="0"/>
              <a:t>If you notice that a scanner is functioning but experiencing signs of bugs or failures, please notify Property Management when you return the scanner for the week.  This will allow them to have the scanner checked.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30</a:t>
            </a:fld>
            <a:endParaRPr lang="en-US"/>
          </a:p>
        </p:txBody>
      </p:sp>
    </p:spTree>
    <p:extLst>
      <p:ext uri="{BB962C8B-B14F-4D97-AF65-F5344CB8AC3E}">
        <p14:creationId xmlns:p14="http://schemas.microsoft.com/office/powerpoint/2010/main" val="4037216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Scanners should always be carried in the bags provided by Property Management. </a:t>
            </a:r>
          </a:p>
          <a:p>
            <a:pPr marL="0" indent="0">
              <a:buFont typeface="Arial" pitchFamily="34" charset="0"/>
              <a:buNone/>
            </a:pPr>
            <a:r>
              <a:rPr lang="en-US" dirty="0" smtClean="0"/>
              <a:t>Some of the most common scanner problems are:</a:t>
            </a:r>
          </a:p>
          <a:p>
            <a:pPr marL="226451" indent="-226451">
              <a:buFont typeface="Arial" pitchFamily="34" charset="0"/>
              <a:buChar char="•"/>
            </a:pPr>
            <a:r>
              <a:rPr lang="en-US" dirty="0" smtClean="0"/>
              <a:t>The scanner will not read the location tags located in door frames. This occurs when the ink on the tag has dried out or the tag ha been damaged.  If a department experiences this issue, they can:</a:t>
            </a:r>
          </a:p>
          <a:p>
            <a:pPr marL="679353" lvl="1" indent="-226451">
              <a:buFont typeface="Wingdings" panose="05000000000000000000" pitchFamily="2" charset="2"/>
              <a:buChar char="ü"/>
            </a:pPr>
            <a:r>
              <a:rPr lang="en-US" dirty="0" smtClean="0"/>
              <a:t>Key location and tag numbers directly into the scanner</a:t>
            </a:r>
          </a:p>
          <a:p>
            <a:pPr marL="679353" lvl="1" indent="-226451">
              <a:buFont typeface="Wingdings" panose="05000000000000000000" pitchFamily="2" charset="2"/>
              <a:buChar char="ü"/>
            </a:pPr>
            <a:r>
              <a:rPr lang="en-US" dirty="0" smtClean="0"/>
              <a:t>Request replacement tags from Property Management</a:t>
            </a:r>
          </a:p>
          <a:p>
            <a:pPr marL="169838" indent="-169838">
              <a:buFont typeface="Arial" pitchFamily="34" charset="0"/>
              <a:buChar char="•"/>
            </a:pPr>
            <a:r>
              <a:rPr lang="en-US" dirty="0" smtClean="0"/>
              <a:t>Equipment tags are damaged</a:t>
            </a:r>
          </a:p>
          <a:p>
            <a:pPr marL="169838" indent="-169838">
              <a:buFont typeface="Arial" pitchFamily="34" charset="0"/>
              <a:buChar char="•"/>
            </a:pPr>
            <a:r>
              <a:rPr lang="en-US" dirty="0" smtClean="0"/>
              <a:t>The user attempts to use the scanner to read other bar codes, not just those for UH Asset Tags</a:t>
            </a:r>
          </a:p>
          <a:p>
            <a:pPr marL="171450" indent="-171450">
              <a:buFont typeface="Wingdings" panose="05000000000000000000" pitchFamily="2" charset="2"/>
              <a:buChar char="v"/>
            </a:pPr>
            <a:r>
              <a:rPr lang="en-US" dirty="0" smtClean="0"/>
              <a:t>Please remember to turn off the scanner when it is not in use to conserve the battery.  Failure to do so can result in lost data.</a:t>
            </a:r>
          </a:p>
          <a:p>
            <a:pPr marL="169838" indent="-169838">
              <a:buFont typeface="Arial" pitchFamily="34" charset="0"/>
              <a:buChar char="•"/>
            </a:pPr>
            <a:endParaRPr lang="en-US" dirty="0" smtClean="0"/>
          </a:p>
          <a:p>
            <a:endParaRPr lang="en-US" dirty="0"/>
          </a:p>
          <a:p>
            <a:pPr marL="169838" indent="-169838">
              <a:buFont typeface="Arial" pitchFamily="34" charset="0"/>
              <a:buChar char="•"/>
            </a:pPr>
            <a:endParaRPr lang="en-US" dirty="0" smtClean="0"/>
          </a:p>
          <a:p>
            <a:pPr marL="169838" indent="-16983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31</a:t>
            </a:fld>
            <a:endParaRPr lang="en-US"/>
          </a:p>
        </p:txBody>
      </p:sp>
    </p:spTree>
    <p:extLst>
      <p:ext uri="{BB962C8B-B14F-4D97-AF65-F5344CB8AC3E}">
        <p14:creationId xmlns:p14="http://schemas.microsoft.com/office/powerpoint/2010/main" val="3290449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Property</a:t>
            </a:r>
            <a:r>
              <a:rPr lang="en-US" baseline="0" dirty="0" smtClean="0"/>
              <a:t> Management Forms?</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32</a:t>
            </a:fld>
            <a:endParaRPr lang="en-US"/>
          </a:p>
        </p:txBody>
      </p:sp>
    </p:spTree>
    <p:extLst>
      <p:ext uri="{BB962C8B-B14F-4D97-AF65-F5344CB8AC3E}">
        <p14:creationId xmlns:p14="http://schemas.microsoft.com/office/powerpoint/2010/main" val="377626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capital and controlled assets are transferred from one campus department to another, Form P R P one</a:t>
            </a:r>
            <a:r>
              <a:rPr lang="en-US" baseline="0" dirty="0" smtClean="0"/>
              <a:t> </a:t>
            </a:r>
            <a:r>
              <a:rPr lang="en-US" dirty="0" smtClean="0"/>
              <a:t>A is used. </a:t>
            </a:r>
          </a:p>
          <a:p>
            <a:pPr marL="171450" indent="-171450">
              <a:buFont typeface="Arial" panose="020B0604020202020204" pitchFamily="34" charset="0"/>
              <a:buChar char="•"/>
            </a:pPr>
            <a:r>
              <a:rPr lang="en-US" dirty="0" smtClean="0"/>
              <a:t>Form P R P one A can be submitted and approved by email. </a:t>
            </a:r>
          </a:p>
          <a:p>
            <a:pPr marL="171450" indent="-171450">
              <a:buFont typeface="Arial" panose="020B0604020202020204" pitchFamily="34" charset="0"/>
              <a:buChar char="•"/>
            </a:pPr>
            <a:r>
              <a:rPr lang="en-US" dirty="0" smtClean="0"/>
              <a:t>Form P R P one A is submitted as follows:</a:t>
            </a:r>
          </a:p>
          <a:p>
            <a:pPr marL="171450" indent="-171450">
              <a:buFont typeface="Wingdings" panose="05000000000000000000" pitchFamily="2" charset="2"/>
              <a:buChar char="q"/>
            </a:pPr>
            <a:r>
              <a:rPr lang="en-US" dirty="0" smtClean="0"/>
              <a:t>Form is completed by the sending department, including obtaining the approval of the recipient department. </a:t>
            </a:r>
          </a:p>
          <a:p>
            <a:pPr marL="171450" indent="-171450">
              <a:buFont typeface="Wingdings" panose="05000000000000000000" pitchFamily="2" charset="2"/>
              <a:buChar char="q"/>
            </a:pPr>
            <a:r>
              <a:rPr lang="en-US" dirty="0" smtClean="0"/>
              <a:t>Form is emailed to Property Management, with a copy of any work orders required to move the assets.</a:t>
            </a:r>
          </a:p>
          <a:p>
            <a:pPr marL="171450" indent="-171450">
              <a:buFont typeface="Wingdings" panose="05000000000000000000" pitchFamily="2" charset="2"/>
              <a:buChar char="q"/>
            </a:pPr>
            <a:r>
              <a:rPr lang="en-US" dirty="0" smtClean="0"/>
              <a:t>Property Management responds with approval or denial due to a need for additional information or asset restrictions.</a:t>
            </a:r>
          </a:p>
          <a:p>
            <a:pPr marL="171450" indent="-171450">
              <a:buFont typeface="Wingdings" panose="05000000000000000000" pitchFamily="2" charset="2"/>
              <a:buChar char="q"/>
            </a:pPr>
            <a:r>
              <a:rPr lang="en-US" dirty="0" smtClean="0"/>
              <a:t>If the asset to be moved requires a work order, attach the approved P R P one A  to the asset for Facilities personnel. </a:t>
            </a:r>
          </a:p>
          <a:p>
            <a:pPr marL="171450" indent="-171450">
              <a:buFont typeface="Wingdings" panose="05000000000000000000" pitchFamily="2" charset="2"/>
              <a:buChar char="q"/>
            </a:pPr>
            <a:r>
              <a:rPr lang="en-US" dirty="0" smtClean="0"/>
              <a:t>If the asset to be moved does not require a work order, retain a copy of the approved P R P one A until the completion of the next annual physical inventory. </a:t>
            </a:r>
          </a:p>
          <a:p>
            <a:pPr marL="171450" indent="-171450">
              <a:buFont typeface="Wingdings" panose="05000000000000000000" pitchFamily="2" charset="2"/>
              <a:buChar char="q"/>
            </a:pPr>
            <a:r>
              <a:rPr lang="en-US" dirty="0" smtClean="0"/>
              <a:t>Forward a copy of the completed P R P one A  to the recipient department.</a:t>
            </a:r>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33</a:t>
            </a:fld>
            <a:endParaRPr lang="en-US"/>
          </a:p>
        </p:txBody>
      </p:sp>
    </p:spTree>
    <p:extLst>
      <p:ext uri="{BB962C8B-B14F-4D97-AF65-F5344CB8AC3E}">
        <p14:creationId xmlns:p14="http://schemas.microsoft.com/office/powerpoint/2010/main" val="3202097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Form P R P one A used for Departmental Asset Transfers</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34</a:t>
            </a:fld>
            <a:endParaRPr lang="en-US"/>
          </a:p>
        </p:txBody>
      </p:sp>
    </p:spTree>
    <p:extLst>
      <p:ext uri="{BB962C8B-B14F-4D97-AF65-F5344CB8AC3E}">
        <p14:creationId xmlns:p14="http://schemas.microsoft.com/office/powerpoint/2010/main" val="3129333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a:t>When capital and controlled assets are transferred from </a:t>
            </a:r>
            <a:r>
              <a:rPr lang="en-US" dirty="0" smtClean="0"/>
              <a:t>a </a:t>
            </a:r>
            <a:r>
              <a:rPr lang="en-US" dirty="0"/>
              <a:t>campus department to </a:t>
            </a:r>
            <a:r>
              <a:rPr lang="en-US" dirty="0" smtClean="0"/>
              <a:t>the Surplus Property Warehouse, </a:t>
            </a:r>
            <a:r>
              <a:rPr lang="en-US" dirty="0"/>
              <a:t>Form </a:t>
            </a:r>
            <a:r>
              <a:rPr lang="en-US" dirty="0" smtClean="0"/>
              <a:t>P R P one</a:t>
            </a:r>
            <a:r>
              <a:rPr lang="en-US" baseline="0" dirty="0" smtClean="0"/>
              <a:t> </a:t>
            </a:r>
            <a:r>
              <a:rPr lang="en-US" dirty="0" smtClean="0"/>
              <a:t>B </a:t>
            </a:r>
            <a:r>
              <a:rPr lang="en-US" dirty="0"/>
              <a:t>is used. </a:t>
            </a:r>
          </a:p>
          <a:p>
            <a:pPr marL="169838" indent="-169838">
              <a:buFont typeface="Arial" pitchFamily="34" charset="0"/>
              <a:buChar char="•"/>
            </a:pPr>
            <a:r>
              <a:rPr lang="en-US" dirty="0"/>
              <a:t>Form </a:t>
            </a:r>
            <a:r>
              <a:rPr lang="en-US" dirty="0" smtClean="0"/>
              <a:t>P R P one</a:t>
            </a:r>
            <a:r>
              <a:rPr lang="en-US" baseline="0" dirty="0" smtClean="0"/>
              <a:t> </a:t>
            </a:r>
            <a:r>
              <a:rPr lang="en-US" dirty="0" smtClean="0"/>
              <a:t>B can </a:t>
            </a:r>
            <a:r>
              <a:rPr lang="en-US" dirty="0"/>
              <a:t>be submitted and approved by email. </a:t>
            </a:r>
          </a:p>
          <a:p>
            <a:pPr marL="169838" indent="-169838">
              <a:buFont typeface="Arial" pitchFamily="34" charset="0"/>
              <a:buChar char="•"/>
            </a:pPr>
            <a:r>
              <a:rPr lang="en-US" dirty="0"/>
              <a:t>Form </a:t>
            </a:r>
            <a:r>
              <a:rPr lang="en-US" dirty="0" smtClean="0"/>
              <a:t>P R P one</a:t>
            </a:r>
            <a:r>
              <a:rPr lang="en-US" baseline="0" dirty="0" smtClean="0"/>
              <a:t> </a:t>
            </a:r>
            <a:r>
              <a:rPr lang="en-US" dirty="0" smtClean="0"/>
              <a:t>B is </a:t>
            </a:r>
            <a:r>
              <a:rPr lang="en-US" dirty="0"/>
              <a:t>submitted as follows:</a:t>
            </a:r>
          </a:p>
          <a:p>
            <a:pPr marL="622741" lvl="1" indent="-169838">
              <a:buFont typeface="Arial" pitchFamily="34" charset="0"/>
              <a:buChar char="•"/>
            </a:pPr>
            <a:r>
              <a:rPr lang="en-US" dirty="0"/>
              <a:t>Form is completed by the sending </a:t>
            </a:r>
            <a:r>
              <a:rPr lang="en-US" dirty="0" smtClean="0"/>
              <a:t>department, including attaching other required information such as the Surplus Transfer Property List, Form P R P sixteen</a:t>
            </a:r>
            <a:r>
              <a:rPr lang="en-US" baseline="0" dirty="0" smtClean="0"/>
              <a:t> </a:t>
            </a:r>
            <a:r>
              <a:rPr lang="en-US" dirty="0" smtClean="0"/>
              <a:t>B for data processing or storage equipment, and the Lab Equipment Safety Form if required.</a:t>
            </a:r>
            <a:endParaRPr lang="en-US" dirty="0"/>
          </a:p>
          <a:p>
            <a:pPr marL="622741" lvl="1" indent="-169838">
              <a:buFont typeface="Arial" pitchFamily="34" charset="0"/>
              <a:buChar char="•"/>
            </a:pPr>
            <a:r>
              <a:rPr lang="en-US" dirty="0"/>
              <a:t>Form is emailed to Property </a:t>
            </a:r>
            <a:r>
              <a:rPr lang="en-US" dirty="0" smtClean="0"/>
              <a:t>Management.</a:t>
            </a:r>
          </a:p>
          <a:p>
            <a:pPr marL="622741" lvl="1" indent="-169838">
              <a:buFont typeface="Arial" pitchFamily="34" charset="0"/>
              <a:buChar char="•"/>
            </a:pPr>
            <a:r>
              <a:rPr lang="en-US" dirty="0" smtClean="0"/>
              <a:t>Property Management will request a work order for moving services.  Work orders will be charged to the departmental cost</a:t>
            </a:r>
            <a:r>
              <a:rPr lang="en-US" baseline="0" dirty="0" smtClean="0"/>
              <a:t> center designated when requesting the transfer.</a:t>
            </a:r>
            <a:endParaRPr lang="en-US" dirty="0" smtClean="0"/>
          </a:p>
          <a:p>
            <a:pPr marL="622741" lvl="1" indent="-169838">
              <a:buFont typeface="Arial" pitchFamily="34" charset="0"/>
              <a:buChar char="•"/>
            </a:pPr>
            <a:r>
              <a:rPr lang="en-US" dirty="0" smtClean="0"/>
              <a:t>If the transfer is for laboratory or other potentially hazardous materials, Property Management will submit the Lab Equipment Safety Form to Environmental Health and Safety for their review. No potentially hazardous items can be moved without the approval of E H S.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35</a:t>
            </a:fld>
            <a:endParaRPr lang="en-US"/>
          </a:p>
        </p:txBody>
      </p:sp>
    </p:spTree>
    <p:extLst>
      <p:ext uri="{BB962C8B-B14F-4D97-AF65-F5344CB8AC3E}">
        <p14:creationId xmlns:p14="http://schemas.microsoft.com/office/powerpoint/2010/main" val="2818450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Once necessary approvals from Environmental Heath and Safety are obtained, or upon receipt of the work order request if no potentially hazardous items are being transferred, the Facilities Management Labor Shop schedules the pick-up of the items.</a:t>
            </a:r>
          </a:p>
          <a:p>
            <a:pPr marL="169838" indent="-169838">
              <a:buFont typeface="Arial" pitchFamily="34" charset="0"/>
              <a:buChar char="•"/>
            </a:pPr>
            <a:r>
              <a:rPr lang="en-US" dirty="0" smtClean="0"/>
              <a:t>Property Management serves as the primary coordinator of the transfer of items to the Surplus Warehouse. They will contact the Labor Shop and the Department with notifications of scheduling needs and conflicts.</a:t>
            </a:r>
          </a:p>
          <a:p>
            <a:pPr marL="169838" indent="-169838">
              <a:buFont typeface="Arial" pitchFamily="34" charset="0"/>
              <a:buChar char="•"/>
            </a:pPr>
            <a:r>
              <a:rPr lang="en-US" dirty="0" smtClean="0"/>
              <a:t>Once items are transferred to the Surplus Warehouse, Property Management will update inventory records to reflect the transfer and provide the department with an updated inventory report.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36</a:t>
            </a:fld>
            <a:endParaRPr lang="en-US"/>
          </a:p>
        </p:txBody>
      </p:sp>
    </p:spTree>
    <p:extLst>
      <p:ext uri="{BB962C8B-B14F-4D97-AF65-F5344CB8AC3E}">
        <p14:creationId xmlns:p14="http://schemas.microsoft.com/office/powerpoint/2010/main" val="381039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This is form P R P one B, used for Authorization to Move or Transfer Furniture and Equipment to Surplus Property.</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37</a:t>
            </a:fld>
            <a:endParaRPr lang="en-US"/>
          </a:p>
        </p:txBody>
      </p:sp>
    </p:spTree>
    <p:extLst>
      <p:ext uri="{BB962C8B-B14F-4D97-AF65-F5344CB8AC3E}">
        <p14:creationId xmlns:p14="http://schemas.microsoft.com/office/powerpoint/2010/main" val="1065106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sent to the Surplus warehouse are disposed of as follows:</a:t>
            </a:r>
          </a:p>
          <a:p>
            <a:r>
              <a:rPr lang="en-US" dirty="0"/>
              <a:t>All items are retained for a period of </a:t>
            </a:r>
            <a:r>
              <a:rPr lang="en-US" dirty="0" smtClean="0"/>
              <a:t>1 – 2 months </a:t>
            </a:r>
            <a:r>
              <a:rPr lang="en-US" dirty="0"/>
              <a:t>to allow other departments to request them.  In the case of computers and peripherals, departments can also harvest useful items such as video or RAM cards. </a:t>
            </a:r>
          </a:p>
          <a:p>
            <a:r>
              <a:rPr lang="en-US" dirty="0"/>
              <a:t>To help meet the requirements of Texas Administrative Code section </a:t>
            </a:r>
            <a:r>
              <a:rPr lang="en-US" dirty="0" smtClean="0"/>
              <a:t>two</a:t>
            </a:r>
            <a:r>
              <a:rPr lang="en-US" baseline="0" dirty="0" smtClean="0"/>
              <a:t> zero two point seven eight</a:t>
            </a:r>
            <a:r>
              <a:rPr lang="en-US" dirty="0" smtClean="0"/>
              <a:t>, </a:t>
            </a:r>
            <a:r>
              <a:rPr lang="en-US" dirty="0"/>
              <a:t>which requires that we remove all data from data processing equipment, all computing equipment is disposed of through a vendor that specializes in such items. They remove all hard drives and destroy them or destroy the data, remove all University of Houston identifying marks, and recycle all materials that can be reclaimed.  The vendor also provides required reports to document the data destruction.</a:t>
            </a:r>
          </a:p>
          <a:p>
            <a:r>
              <a:rPr lang="en-US" dirty="0"/>
              <a:t>Non-computing and peripheral equipment that is still in good condition is sent to auction.</a:t>
            </a:r>
          </a:p>
          <a:p>
            <a:r>
              <a:rPr lang="en-US" dirty="0"/>
              <a:t>Items that are in poor condition are removed as heavy trash</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38</a:t>
            </a:fld>
            <a:endParaRPr lang="en-US"/>
          </a:p>
        </p:txBody>
      </p:sp>
    </p:spTree>
    <p:extLst>
      <p:ext uri="{BB962C8B-B14F-4D97-AF65-F5344CB8AC3E}">
        <p14:creationId xmlns:p14="http://schemas.microsoft.com/office/powerpoint/2010/main" val="3810392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P R P sixteen</a:t>
            </a:r>
            <a:r>
              <a:rPr lang="en-US" baseline="0" dirty="0" smtClean="0"/>
              <a:t> </a:t>
            </a:r>
            <a:r>
              <a:rPr lang="en-US" dirty="0" smtClean="0"/>
              <a:t>B is used for the transfer of data storage and processing equipment. This form requires:</a:t>
            </a:r>
          </a:p>
          <a:p>
            <a:pPr marL="169838" indent="-169838">
              <a:buFont typeface="Arial" pitchFamily="34" charset="0"/>
              <a:buChar char="•"/>
            </a:pPr>
            <a:r>
              <a:rPr lang="en-US" dirty="0" smtClean="0"/>
              <a:t>Property description, including tag and serial number</a:t>
            </a:r>
          </a:p>
          <a:p>
            <a:pPr marL="169838" indent="-169838">
              <a:buFont typeface="Arial" pitchFamily="34" charset="0"/>
              <a:buChar char="•"/>
            </a:pPr>
            <a:r>
              <a:rPr lang="en-US" dirty="0" smtClean="0"/>
              <a:t>Information on whether the item contains sensitive materials</a:t>
            </a:r>
          </a:p>
          <a:p>
            <a:pPr marL="169838" indent="-169838">
              <a:buFont typeface="Arial" pitchFamily="34" charset="0"/>
              <a:buChar char="•"/>
            </a:pPr>
            <a:r>
              <a:rPr lang="en-US" dirty="0" smtClean="0"/>
              <a:t>Information on whether sensitive materials have been removed from the item.</a:t>
            </a:r>
          </a:p>
          <a:p>
            <a:pPr marL="169838" indent="-169838">
              <a:buFont typeface="Arial" pitchFamily="34" charset="0"/>
              <a:buChar char="•"/>
            </a:pPr>
            <a:r>
              <a:rPr lang="en-US" dirty="0" smtClean="0"/>
              <a:t>Information on who removed sensitive materials.</a:t>
            </a:r>
          </a:p>
          <a:p>
            <a:r>
              <a:rPr lang="en-US" dirty="0" smtClean="0"/>
              <a:t>Property Management contracts with an external vendor to remove all data from data processing and storage equipment in accordance with Texas Administrative Code section two zero</a:t>
            </a:r>
            <a:r>
              <a:rPr lang="en-US" baseline="0" dirty="0" smtClean="0"/>
              <a:t> two</a:t>
            </a:r>
            <a:r>
              <a:rPr lang="en-US" dirty="0" smtClean="0"/>
              <a:t>. Data removal and destruction is done only for items removed from the university; it is not done for items that remain in the Surplus Warehouse which may be selected for use by other campus departments. As such, departments are encouraged to remove all sensitive information from data processing and storage equipment prior to its submission to the Surplus Warehouse.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39</a:t>
            </a:fld>
            <a:endParaRPr lang="en-US"/>
          </a:p>
        </p:txBody>
      </p:sp>
    </p:spTree>
    <p:extLst>
      <p:ext uri="{BB962C8B-B14F-4D97-AF65-F5344CB8AC3E}">
        <p14:creationId xmlns:p14="http://schemas.microsoft.com/office/powerpoint/2010/main" val="97484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is responsible for safeguarding the assets of the institution, from the Agency head to each employee.</a:t>
            </a:r>
          </a:p>
          <a:p>
            <a:endParaRPr lang="en-US" dirty="0" smtClean="0"/>
          </a:p>
          <a:p>
            <a:r>
              <a:rPr lang="en-US" dirty="0" smtClean="0"/>
              <a:t>Some of the reasons that assets must be safeguarded are: </a:t>
            </a:r>
          </a:p>
          <a:p>
            <a:endParaRPr lang="en-US" dirty="0"/>
          </a:p>
          <a:p>
            <a:r>
              <a:rPr lang="en-US" dirty="0" smtClean="0"/>
              <a:t>The University receives state funding as well as funding from donors, including both gifts and sponsored research. The University has a fiscal responsibility to tax-payers and donors to ensure that we utilize their resources as efficiently as possible. </a:t>
            </a:r>
          </a:p>
          <a:p>
            <a:endParaRPr lang="en-US" dirty="0"/>
          </a:p>
          <a:p>
            <a:r>
              <a:rPr lang="en-US" dirty="0"/>
              <a:t>As a state agency, the university is required to conduct an annual physical inventory. The results of this inventory are submitted to the State of Texas Comptroller’s Office. That office reviews the </a:t>
            </a:r>
            <a:r>
              <a:rPr lang="en-US" dirty="0" smtClean="0"/>
              <a:t>losses from missing</a:t>
            </a:r>
            <a:r>
              <a:rPr lang="en-US" baseline="0" dirty="0" smtClean="0"/>
              <a:t> and </a:t>
            </a:r>
            <a:r>
              <a:rPr lang="en-US" dirty="0" smtClean="0"/>
              <a:t>stolen items.  </a:t>
            </a:r>
            <a:r>
              <a:rPr lang="en-US" dirty="0"/>
              <a:t>If </a:t>
            </a:r>
            <a:r>
              <a:rPr lang="en-US" dirty="0" smtClean="0"/>
              <a:t>missing</a:t>
            </a:r>
            <a:r>
              <a:rPr lang="en-US" baseline="0" dirty="0" smtClean="0"/>
              <a:t> and stolen items</a:t>
            </a:r>
            <a:r>
              <a:rPr lang="en-US" dirty="0" smtClean="0"/>
              <a:t> </a:t>
            </a:r>
            <a:r>
              <a:rPr lang="en-US" dirty="0"/>
              <a:t>exceeds </a:t>
            </a:r>
            <a:r>
              <a:rPr lang="en-US" dirty="0" smtClean="0"/>
              <a:t>the allowable tolerance level, </a:t>
            </a:r>
            <a:r>
              <a:rPr lang="en-US" dirty="0"/>
              <a:t>the university </a:t>
            </a:r>
            <a:r>
              <a:rPr lang="en-US" dirty="0" smtClean="0"/>
              <a:t>could </a:t>
            </a:r>
            <a:r>
              <a:rPr lang="en-US" dirty="0"/>
              <a:t>suffer </a:t>
            </a:r>
            <a:r>
              <a:rPr lang="en-US" dirty="0" smtClean="0"/>
              <a:t>a </a:t>
            </a:r>
            <a:r>
              <a:rPr lang="en-US" dirty="0"/>
              <a:t>loss in state funding. </a:t>
            </a:r>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a:t>
            </a:fld>
            <a:endParaRPr lang="en-US"/>
          </a:p>
        </p:txBody>
      </p:sp>
    </p:spTree>
    <p:extLst>
      <p:ext uri="{BB962C8B-B14F-4D97-AF65-F5344CB8AC3E}">
        <p14:creationId xmlns:p14="http://schemas.microsoft.com/office/powerpoint/2010/main" val="1096995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P R P two is used to designated equipment as off-campus. The form can be used to designate equipment as off-campus through the end of the current fiscal year. </a:t>
            </a:r>
          </a:p>
          <a:p>
            <a:r>
              <a:rPr lang="en-US" dirty="0" smtClean="0"/>
              <a:t>Property Custodians are responsible for submitting off-campus equipment forms,</a:t>
            </a:r>
            <a:r>
              <a:rPr lang="en-US" baseline="0" dirty="0" smtClean="0"/>
              <a:t> </a:t>
            </a:r>
            <a:r>
              <a:rPr lang="en-US" dirty="0" smtClean="0"/>
              <a:t>but should work with their departmental Business Personnel to complete and submit the forms. </a:t>
            </a:r>
          </a:p>
          <a:p>
            <a:pPr marL="169838" indent="-169838">
              <a:buFont typeface="Arial" pitchFamily="34" charset="0"/>
              <a:buChar char="•"/>
            </a:pPr>
            <a:r>
              <a:rPr lang="en-US" dirty="0" smtClean="0"/>
              <a:t>when a department determines that equipment is going to be taken off-campus, all signatures must be obtained before any equipment leaves the university’s grounds. </a:t>
            </a:r>
          </a:p>
          <a:p>
            <a:pPr marL="169838" indent="-169838">
              <a:buFont typeface="Arial" pitchFamily="34" charset="0"/>
              <a:buChar char="•"/>
            </a:pPr>
            <a:r>
              <a:rPr lang="en-US" dirty="0" smtClean="0"/>
              <a:t>The form must be completed</a:t>
            </a:r>
            <a:r>
              <a:rPr lang="en-US" baseline="0" dirty="0" smtClean="0"/>
              <a:t> e</a:t>
            </a:r>
            <a:r>
              <a:rPr lang="en-US" dirty="0" smtClean="0"/>
              <a:t>ach fiscal year to</a:t>
            </a:r>
            <a:r>
              <a:rPr lang="en-US" baseline="0" dirty="0" smtClean="0"/>
              <a:t> renew off-campus items</a:t>
            </a:r>
            <a:r>
              <a:rPr lang="en-US" dirty="0" smtClean="0"/>
              <a:t>. </a:t>
            </a:r>
          </a:p>
          <a:p>
            <a:pPr marL="169838" indent="-169838">
              <a:buFont typeface="Arial" pitchFamily="34" charset="0"/>
              <a:buChar char="•"/>
            </a:pPr>
            <a:r>
              <a:rPr lang="en-US" dirty="0" smtClean="0"/>
              <a:t>Any employee who has University property at an off-campus location is responsible for that property and should consider providing insurance coverage under his or her own personal property insurance.</a:t>
            </a:r>
          </a:p>
          <a:p>
            <a:pPr marL="169838" indent="-169838">
              <a:buFont typeface="Arial" pitchFamily="34" charset="0"/>
              <a:buChar char="•"/>
            </a:pPr>
            <a:r>
              <a:rPr lang="en-US" dirty="0" smtClean="0"/>
              <a:t>The same form is used when items are returned to campus.</a:t>
            </a:r>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40</a:t>
            </a:fld>
            <a:endParaRPr lang="en-US"/>
          </a:p>
        </p:txBody>
      </p:sp>
    </p:spTree>
    <p:extLst>
      <p:ext uri="{BB962C8B-B14F-4D97-AF65-F5344CB8AC3E}">
        <p14:creationId xmlns:p14="http://schemas.microsoft.com/office/powerpoint/2010/main" val="3656079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form P R P two,</a:t>
            </a:r>
            <a:r>
              <a:rPr lang="en-US" baseline="0" dirty="0" smtClean="0"/>
              <a:t> used for </a:t>
            </a:r>
            <a:r>
              <a:rPr lang="en-US" dirty="0" smtClean="0"/>
              <a:t>Requests for Authority to Remove Equipment from Campus.</a:t>
            </a:r>
          </a:p>
          <a:p>
            <a:r>
              <a:rPr lang="en-US" dirty="0" smtClean="0"/>
              <a:t>Please</a:t>
            </a:r>
            <a:r>
              <a:rPr lang="en-US" baseline="0" dirty="0" smtClean="0"/>
              <a:t> p</a:t>
            </a:r>
            <a:r>
              <a:rPr lang="en-US" dirty="0" smtClean="0"/>
              <a:t>rovide a valid off-campus address, a return date that does not extend</a:t>
            </a:r>
            <a:r>
              <a:rPr lang="en-US" baseline="0" dirty="0" smtClean="0"/>
              <a:t> past the current fiscal year, and employee ID numbers of the property custodian and the employee responsible for the property.</a:t>
            </a:r>
          </a:p>
          <a:p>
            <a:r>
              <a:rPr lang="en-US" baseline="0" dirty="0" smtClean="0"/>
              <a:t>All signatures must be obtained prior to submission.</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41</a:t>
            </a:fld>
            <a:endParaRPr lang="en-US"/>
          </a:p>
        </p:txBody>
      </p:sp>
    </p:spTree>
    <p:extLst>
      <p:ext uri="{BB962C8B-B14F-4D97-AF65-F5344CB8AC3E}">
        <p14:creationId xmlns:p14="http://schemas.microsoft.com/office/powerpoint/2010/main" val="955030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regulations require Property Management to report the loss of capital and controlled assets each fiscal year.  This report is of newly identified missing items, and is what the state uses to determine whether we have excessive missing, lost, or stolen items.  The</a:t>
            </a:r>
            <a:r>
              <a:rPr lang="en-US" baseline="0" dirty="0" smtClean="0"/>
              <a:t> University uses </a:t>
            </a:r>
            <a:r>
              <a:rPr lang="en-US" dirty="0" smtClean="0"/>
              <a:t>Comptroller Form seven four dash one nine four to identify Missing and Stolen items. </a:t>
            </a:r>
          </a:p>
          <a:p>
            <a:endParaRPr lang="en-US" dirty="0" smtClean="0"/>
          </a:p>
          <a:p>
            <a:r>
              <a:rPr lang="en-US" dirty="0" smtClean="0"/>
              <a:t>When </a:t>
            </a:r>
            <a:r>
              <a:rPr lang="en-US" dirty="0"/>
              <a:t>items are first determined to be missing or lost, please contact Property Management for assistance in completing the necessary forms. If items are believed to have been stolen, first contact the University Police </a:t>
            </a:r>
            <a:r>
              <a:rPr lang="en-US" dirty="0" smtClean="0"/>
              <a:t>Department then </a:t>
            </a:r>
            <a:r>
              <a:rPr lang="en-US" dirty="0"/>
              <a:t>contact Property Management after the Police Incident Report has been obtained.</a:t>
            </a:r>
          </a:p>
          <a:p>
            <a:endParaRPr lang="en-US" b="1" dirty="0"/>
          </a:p>
          <a:p>
            <a:r>
              <a:rPr lang="en-US" dirty="0" smtClean="0"/>
              <a:t>Although items are only reported to the State in the first year in which they cannot be found, the missing items will remain on the Departmental Property Listing for two years after the report is filed in compliance with the State of Texas Comptroller’s Policy. If the assets have not been located during the third year, Property Management dispose of the items in the property system.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42</a:t>
            </a:fld>
            <a:endParaRPr lang="en-US"/>
          </a:p>
        </p:txBody>
      </p:sp>
    </p:spTree>
    <p:extLst>
      <p:ext uri="{BB962C8B-B14F-4D97-AF65-F5344CB8AC3E}">
        <p14:creationId xmlns:p14="http://schemas.microsoft.com/office/powerpoint/2010/main" val="294494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Missing, Damaged, or Stolen Property report is a State form. This form should be completed by the Departmental Property Custodian, signed by the Department Business Administrator and submitted to Property Management. If a Police report was filed, please include a copy of the Police Incident Report with the form.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43</a:t>
            </a:fld>
            <a:endParaRPr lang="en-US"/>
          </a:p>
        </p:txBody>
      </p:sp>
    </p:spTree>
    <p:extLst>
      <p:ext uri="{BB962C8B-B14F-4D97-AF65-F5344CB8AC3E}">
        <p14:creationId xmlns:p14="http://schemas.microsoft.com/office/powerpoint/2010/main" val="1524991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US" dirty="0" smtClean="0"/>
              <a:t>ost forms are on the </a:t>
            </a:r>
            <a:r>
              <a:rPr lang="en-US" dirty="0"/>
              <a:t>Property Management </a:t>
            </a:r>
            <a:r>
              <a:rPr lang="en-US" dirty="0" smtClean="0"/>
              <a:t>website</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44</a:t>
            </a:fld>
            <a:endParaRPr lang="en-US"/>
          </a:p>
        </p:txBody>
      </p:sp>
    </p:spTree>
    <p:extLst>
      <p:ext uri="{BB962C8B-B14F-4D97-AF65-F5344CB8AC3E}">
        <p14:creationId xmlns:p14="http://schemas.microsoft.com/office/powerpoint/2010/main" val="921081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contact Property Management?</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45</a:t>
            </a:fld>
            <a:endParaRPr lang="en-US"/>
          </a:p>
        </p:txBody>
      </p:sp>
    </p:spTree>
    <p:extLst>
      <p:ext uri="{BB962C8B-B14F-4D97-AF65-F5344CB8AC3E}">
        <p14:creationId xmlns:p14="http://schemas.microsoft.com/office/powerpoint/2010/main" val="2702613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Property Management contact information is available on the Property </a:t>
            </a:r>
            <a:r>
              <a:rPr lang="en-US"/>
              <a:t>Management </a:t>
            </a:r>
            <a:r>
              <a:rPr lang="en-US" smtClean="0"/>
              <a:t>website</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46</a:t>
            </a:fld>
            <a:endParaRPr lang="en-US"/>
          </a:p>
        </p:txBody>
      </p:sp>
    </p:spTree>
    <p:extLst>
      <p:ext uri="{BB962C8B-B14F-4D97-AF65-F5344CB8AC3E}">
        <p14:creationId xmlns:p14="http://schemas.microsoft.com/office/powerpoint/2010/main" val="146547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Departmental Property custodian role is defined by MAP zero three zero three zero</a:t>
            </a:r>
            <a:r>
              <a:rPr lang="en-US" baseline="0" dirty="0" smtClean="0"/>
              <a:t> one and </a:t>
            </a:r>
            <a:r>
              <a:rPr lang="en-US" dirty="0" smtClean="0"/>
              <a:t>SAM zero three E zero two and in the Property Management Handbook as the individual in a department who is charged with the safekeeping of capital and controlled property in the department’s possession, including tagging assets, submitting annual off-campus forms, and conducting the annual inventory.</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5</a:t>
            </a:fld>
            <a:endParaRPr lang="en-US"/>
          </a:p>
        </p:txBody>
      </p:sp>
    </p:spTree>
    <p:extLst>
      <p:ext uri="{BB962C8B-B14F-4D97-AF65-F5344CB8AC3E}">
        <p14:creationId xmlns:p14="http://schemas.microsoft.com/office/powerpoint/2010/main" val="358109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responsibilities of a Departmental Property Custodian?</a:t>
            </a:r>
          </a:p>
          <a:p>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6</a:t>
            </a:fld>
            <a:endParaRPr lang="en-US"/>
          </a:p>
        </p:txBody>
      </p:sp>
    </p:spTree>
    <p:extLst>
      <p:ext uri="{BB962C8B-B14F-4D97-AF65-F5344CB8AC3E}">
        <p14:creationId xmlns:p14="http://schemas.microsoft.com/office/powerpoint/2010/main" val="42739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Departmental Property Custodians are responsible to help ensure that:</a:t>
            </a:r>
          </a:p>
          <a:p>
            <a:pPr marL="169838" indent="-169838">
              <a:buFont typeface="Arial" pitchFamily="34" charset="0"/>
              <a:buChar char="•"/>
            </a:pPr>
            <a:r>
              <a:rPr lang="en-US" dirty="0" smtClean="0"/>
              <a:t>Capital and controlled assets  obtained through means other than purchase are reported to Property Management.</a:t>
            </a:r>
          </a:p>
          <a:p>
            <a:pPr marL="169838" indent="-169838">
              <a:buFont typeface="Arial" pitchFamily="34" charset="0"/>
              <a:buChar char="•"/>
            </a:pPr>
            <a:r>
              <a:rPr lang="en-US" dirty="0" smtClean="0"/>
              <a:t>Property is only used for University business purposes.</a:t>
            </a:r>
          </a:p>
          <a:p>
            <a:pPr marL="169838" indent="-169838">
              <a:buFont typeface="Arial" pitchFamily="34" charset="0"/>
              <a:buChar char="•"/>
            </a:pPr>
            <a:r>
              <a:rPr lang="en-US" dirty="0" smtClean="0"/>
              <a:t>Property is not loaned, exchanged, discarded, or removed without approval from Property Management.</a:t>
            </a:r>
          </a:p>
          <a:p>
            <a:pPr marL="169838" indent="-169838">
              <a:buFont typeface="Arial" pitchFamily="34" charset="0"/>
              <a:buChar char="•"/>
            </a:pPr>
            <a:r>
              <a:rPr lang="en-US" dirty="0" smtClean="0"/>
              <a:t>Property is not defaced or damaged.</a:t>
            </a:r>
          </a:p>
          <a:p>
            <a:pPr marL="169838" indent="-169838">
              <a:buFont typeface="Arial" pitchFamily="34" charset="0"/>
              <a:buChar char="•"/>
            </a:pPr>
            <a:r>
              <a:rPr lang="en-US" dirty="0" smtClean="0"/>
              <a:t>Property is not returned to vendors for trade-in without approval from Property Management.</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7</a:t>
            </a:fld>
            <a:endParaRPr lang="en-US"/>
          </a:p>
        </p:txBody>
      </p:sp>
    </p:spTree>
    <p:extLst>
      <p:ext uri="{BB962C8B-B14F-4D97-AF65-F5344CB8AC3E}">
        <p14:creationId xmlns:p14="http://schemas.microsoft.com/office/powerpoint/2010/main" val="392442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itchFamily="34" charset="0"/>
              <a:buChar char="•"/>
            </a:pPr>
            <a:r>
              <a:rPr lang="en-US" dirty="0" smtClean="0"/>
              <a:t>Obsolete and surplus property is turned in to Property Management for disposal or redistribution to other campus departments.</a:t>
            </a:r>
          </a:p>
          <a:p>
            <a:pPr marL="169838" indent="-169838">
              <a:buFont typeface="Arial" pitchFamily="34" charset="0"/>
              <a:buChar char="•"/>
            </a:pPr>
            <a:r>
              <a:rPr lang="en-US" dirty="0" smtClean="0"/>
              <a:t>Equipment is used for its intended purpose, by employees with appropriate training.</a:t>
            </a:r>
          </a:p>
          <a:p>
            <a:pPr marL="169838" indent="-169838">
              <a:buFont typeface="Arial" pitchFamily="34" charset="0"/>
              <a:buChar char="•"/>
            </a:pPr>
            <a:r>
              <a:rPr lang="en-US" dirty="0" smtClean="0"/>
              <a:t>Departmental property has asset tags affixed, and is listed in the Departmental Property Listing.</a:t>
            </a:r>
          </a:p>
          <a:p>
            <a:pPr marL="169838" indent="-169838">
              <a:buFont typeface="Arial" pitchFamily="34" charset="0"/>
              <a:buChar char="•"/>
            </a:pPr>
            <a:r>
              <a:rPr lang="en-US" dirty="0" smtClean="0"/>
              <a:t>Annual physical inventory is conducted in a timely manner and submitted by scheduled due dates. </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8</a:t>
            </a:fld>
            <a:endParaRPr lang="en-US"/>
          </a:p>
        </p:txBody>
      </p:sp>
    </p:spTree>
    <p:extLst>
      <p:ext uri="{BB962C8B-B14F-4D97-AF65-F5344CB8AC3E}">
        <p14:creationId xmlns:p14="http://schemas.microsoft.com/office/powerpoint/2010/main" val="332534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Departmental Property Custodian must be designated</a:t>
            </a:r>
            <a:r>
              <a:rPr lang="en-US" baseline="0" dirty="0" smtClean="0"/>
              <a:t> each fiscal year.</a:t>
            </a:r>
            <a:endParaRPr lang="en-US" dirty="0"/>
          </a:p>
        </p:txBody>
      </p:sp>
      <p:sp>
        <p:nvSpPr>
          <p:cNvPr id="4" name="Slide Number Placeholder 3"/>
          <p:cNvSpPr>
            <a:spLocks noGrp="1"/>
          </p:cNvSpPr>
          <p:nvPr>
            <p:ph type="sldNum" sz="quarter" idx="10"/>
          </p:nvPr>
        </p:nvSpPr>
        <p:spPr/>
        <p:txBody>
          <a:bodyPr/>
          <a:lstStyle/>
          <a:p>
            <a:pPr>
              <a:defRPr/>
            </a:pPr>
            <a:fld id="{09E95BA3-037D-453F-BFA2-D2C252E9DE83}" type="slidenum">
              <a:rPr lang="en-US" smtClean="0"/>
              <a:pPr>
                <a:defRPr/>
              </a:pPr>
              <a:t>9</a:t>
            </a:fld>
            <a:endParaRPr lang="en-US"/>
          </a:p>
        </p:txBody>
      </p:sp>
    </p:spTree>
    <p:extLst>
      <p:ext uri="{BB962C8B-B14F-4D97-AF65-F5344CB8AC3E}">
        <p14:creationId xmlns:p14="http://schemas.microsoft.com/office/powerpoint/2010/main" val="269009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15F473-9DAC-441A-AB98-AD651CBEAFCF}" type="slidenum">
              <a:rPr lang="en-US"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35019D-7A27-4D80-9227-288E68E0D36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1AC887-349C-4392-9694-9890D3D94F5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ED24C743-33F3-4940-9ABC-DC5FD19A5B6F}"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0581042D-2983-4306-A7D8-D75DD57C7916}"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pPr>
              <a:defRPr/>
            </a:pPr>
            <a:endParaRPr lang="en-US"/>
          </a:p>
        </p:txBody>
      </p:sp>
      <p:sp>
        <p:nvSpPr>
          <p:cNvPr id="5" name="Footer Placeholder 4"/>
          <p:cNvSpPr>
            <a:spLocks noGrp="1"/>
          </p:cNvSpPr>
          <p:nvPr>
            <p:ph type="ftr" sz="quarter" idx="11"/>
            <p:custDataLst>
              <p:tags r:id="rId4"/>
            </p:custDataLst>
          </p:nvPr>
        </p:nvSpPr>
        <p:spPr/>
        <p:txBody>
          <a:bodyPr/>
          <a:lstStyle/>
          <a:p>
            <a:pPr>
              <a:defRPr/>
            </a:pPr>
            <a:endParaRPr lang="en-US"/>
          </a:p>
        </p:txBody>
      </p:sp>
      <p:sp>
        <p:nvSpPr>
          <p:cNvPr id="6" name="Slide Number Placeholder 5"/>
          <p:cNvSpPr>
            <a:spLocks noGrp="1"/>
          </p:cNvSpPr>
          <p:nvPr>
            <p:ph type="sldNum" sz="quarter" idx="12"/>
            <p:custDataLst>
              <p:tags r:id="rId5"/>
            </p:custDataLst>
          </p:nvPr>
        </p:nvSpPr>
        <p:spPr/>
        <p:txBody>
          <a:bodyPr/>
          <a:lstStyle/>
          <a:p>
            <a:pPr>
              <a:defRPr/>
            </a:pPr>
            <a:fld id="{6386030A-B1E4-4CA0-9771-E322E151098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D9831C-4EAA-4B04-B236-117A5269D060}"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custDataLst>
              <p:tags r:id="rId3"/>
            </p:custDataLst>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pPr>
              <a:defRPr/>
            </a:pPr>
            <a:endParaRPr lang="en-US"/>
          </a:p>
        </p:txBody>
      </p:sp>
      <p:sp>
        <p:nvSpPr>
          <p:cNvPr id="6" name="Footer Placeholder 5"/>
          <p:cNvSpPr>
            <a:spLocks noGrp="1"/>
          </p:cNvSpPr>
          <p:nvPr>
            <p:ph type="ftr" sz="quarter" idx="11"/>
            <p:custDataLst>
              <p:tags r:id="rId5"/>
            </p:custDataLst>
          </p:nvPr>
        </p:nvSpPr>
        <p:spPr/>
        <p:txBody>
          <a:bodyPr/>
          <a:lstStyle/>
          <a:p>
            <a:pPr>
              <a:defRPr/>
            </a:pPr>
            <a:endParaRPr lang="en-US"/>
          </a:p>
        </p:txBody>
      </p:sp>
      <p:sp>
        <p:nvSpPr>
          <p:cNvPr id="7" name="Slide Number Placeholder 6"/>
          <p:cNvSpPr>
            <a:spLocks noGrp="1"/>
          </p:cNvSpPr>
          <p:nvPr>
            <p:ph type="sldNum" sz="quarter" idx="12"/>
            <p:custDataLst>
              <p:tags r:id="rId6"/>
            </p:custDataLst>
          </p:nvPr>
        </p:nvSpPr>
        <p:spPr/>
        <p:txBody>
          <a:bodyPr/>
          <a:lstStyle/>
          <a:p>
            <a:pPr>
              <a:defRPr/>
            </a:pPr>
            <a:fld id="{77D325C9-CD1F-4120-B72D-0818CD0EBD5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9E4748E-B4C3-4D7F-A4C8-43357D8E7570}"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pPr>
              <a:defRPr/>
            </a:pPr>
            <a:endParaRPr lang="en-US"/>
          </a:p>
        </p:txBody>
      </p:sp>
      <p:sp>
        <p:nvSpPr>
          <p:cNvPr id="4" name="Footer Placeholder 3"/>
          <p:cNvSpPr>
            <a:spLocks noGrp="1"/>
          </p:cNvSpPr>
          <p:nvPr>
            <p:ph type="ftr" sz="quarter" idx="11"/>
            <p:custDataLst>
              <p:tags r:id="rId3"/>
            </p:custDataLst>
          </p:nvPr>
        </p:nvSpPr>
        <p:spPr/>
        <p:txBody>
          <a:bodyPr/>
          <a:lstStyle/>
          <a:p>
            <a:pPr>
              <a:defRPr/>
            </a:pPr>
            <a:endParaRPr lang="en-US"/>
          </a:p>
        </p:txBody>
      </p:sp>
      <p:sp>
        <p:nvSpPr>
          <p:cNvPr id="5" name="Slide Number Placeholder 4"/>
          <p:cNvSpPr>
            <a:spLocks noGrp="1"/>
          </p:cNvSpPr>
          <p:nvPr>
            <p:ph type="sldNum" sz="quarter" idx="12"/>
            <p:custDataLst>
              <p:tags r:id="rId4"/>
            </p:custDataLst>
          </p:nvPr>
        </p:nvSpPr>
        <p:spPr/>
        <p:txBody>
          <a:bodyPr/>
          <a:lstStyle/>
          <a:p>
            <a:pPr>
              <a:defRPr/>
            </a:pPr>
            <a:fld id="{143118A8-F9A8-4DB9-9739-495C76CA982D}"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pPr>
              <a:defRPr/>
            </a:pPr>
            <a:endParaRPr lang="en-US"/>
          </a:p>
        </p:txBody>
      </p:sp>
      <p:sp>
        <p:nvSpPr>
          <p:cNvPr id="3" name="Footer Placeholder 2"/>
          <p:cNvSpPr>
            <a:spLocks noGrp="1"/>
          </p:cNvSpPr>
          <p:nvPr>
            <p:ph type="ftr" sz="quarter" idx="11"/>
            <p:custDataLst>
              <p:tags r:id="rId2"/>
            </p:custDataLst>
          </p:nvPr>
        </p:nvSpPr>
        <p:spPr/>
        <p:txBody>
          <a:body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p>
            <a:pPr>
              <a:defRPr/>
            </a:pPr>
            <a:fld id="{E112C6AB-5301-4353-9EFE-6AEBDD21D47E}"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473952-5F04-4330-82FC-0C6B2758D0A2}" type="slidenum">
              <a:rPr lang="en-US"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8F75A9-45B7-49F0-8206-40ECAA21631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custDataLst>
              <p:tags r:id="rId16"/>
            </p:custDataLst>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7"/>
            </p:custDataLst>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custDataLst>
              <p:tags r:id="rId18"/>
            </p:custDataLst>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27FA8392-DB46-48FD-B57D-2C2E30E47892}" type="slidenum">
              <a:rPr lang="en-US" smtClean="0"/>
              <a:pPr>
                <a:defRPr/>
              </a:pPr>
              <a:t>‹#›</a:t>
            </a:fld>
            <a:endParaRPr lang="en-US"/>
          </a:p>
        </p:txBody>
      </p:sp>
      <p:sp>
        <p:nvSpPr>
          <p:cNvPr id="8" name="Rectangle 7"/>
          <p:cNvSpPr/>
          <p:nvPr>
            <p:custDataLst>
              <p:tags r:id="rId20"/>
            </p:custDataLst>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21"/>
            </p:custDataLst>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41.xml"/></Relationships>
</file>

<file path=ppt/slides/_rels/slide1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6.jpeg"/><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7.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hyperlink" Target="http://www.uh.edu/purchasing/"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hyperlink" Target="mailto:mpnguye@Central.uh.edu"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9.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hyperlink" Target="http://www.uh.edu/finance/pages/PM_Website.htm" TargetMode="Externa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0.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12.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3.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5.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35.xml"/><Relationship Id="rId7" Type="http://schemas.openxmlformats.org/officeDocument/2006/relationships/oleObject" Target="../embeddings/oleObject1.bin"/><Relationship Id="rId2" Type="http://schemas.openxmlformats.org/officeDocument/2006/relationships/tags" Target="../tags/tag134.xml"/><Relationship Id="rId1" Type="http://schemas.openxmlformats.org/officeDocument/2006/relationships/vmlDrawing" Target="../drawings/vmlDrawing1.vml"/><Relationship Id="rId6" Type="http://schemas.openxmlformats.org/officeDocument/2006/relationships/notesSlide" Target="../notesSlides/notesSlide43.xml"/><Relationship Id="rId5" Type="http://schemas.openxmlformats.org/officeDocument/2006/relationships/slideLayout" Target="../slideLayouts/slideLayout13.xml"/><Relationship Id="rId4" Type="http://schemas.openxmlformats.org/officeDocument/2006/relationships/tags" Target="../tags/tag1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hyperlink" Target="http://www.uh.edu/finance/pages/PM_Website.htm" TargetMode="Externa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17.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hyperlink" Target="mailto:ARChavez@Central.UH.Edu" TargetMode="External"/><Relationship Id="rId3" Type="http://schemas.openxmlformats.org/officeDocument/2006/relationships/tags" Target="../tags/tag143.xml"/><Relationship Id="rId7" Type="http://schemas.openxmlformats.org/officeDocument/2006/relationships/hyperlink" Target="mailto:Vwongchukit@Central.UH.Edu" TargetMode="Externa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hyperlink" Target="mailto:Mpham@Central.UH.Edu" TargetMode="External"/><Relationship Id="rId11" Type="http://schemas.openxmlformats.org/officeDocument/2006/relationships/hyperlink" Target="mailto:mpnguye@uh.edu" TargetMode="External"/><Relationship Id="rId5" Type="http://schemas.openxmlformats.org/officeDocument/2006/relationships/notesSlide" Target="../notesSlides/notesSlide46.xml"/><Relationship Id="rId10" Type="http://schemas.openxmlformats.org/officeDocument/2006/relationships/hyperlink" Target="mailto:Rmatthews@Central.UH.edu" TargetMode="External"/><Relationship Id="rId4" Type="http://schemas.openxmlformats.org/officeDocument/2006/relationships/slideLayout" Target="../slideLayouts/slideLayout2.xml"/><Relationship Id="rId9" Type="http://schemas.openxmlformats.org/officeDocument/2006/relationships/hyperlink" Target="mailto:LFRoyster@Central.UH.edu"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209800"/>
            <a:ext cx="8229600" cy="1143000"/>
          </a:xfrm>
        </p:spPr>
        <p:txBody>
          <a:bodyPr/>
          <a:lstStyle/>
          <a:p>
            <a:pPr algn="ctr"/>
            <a:r>
              <a:rPr lang="en-US" sz="3200" dirty="0" smtClean="0">
                <a:latin typeface="Arial Black" panose="020B0A04020102020204" pitchFamily="34" charset="0"/>
              </a:rPr>
              <a:t>University of Houston</a:t>
            </a:r>
            <a:endParaRPr lang="en-US" sz="3200" dirty="0">
              <a:latin typeface="Arial Black" panose="020B0A04020102020204" pitchFamily="34" charset="0"/>
            </a:endParaRPr>
          </a:p>
        </p:txBody>
      </p:sp>
      <p:pic>
        <p:nvPicPr>
          <p:cNvPr id="6" name="Content Placeholder 5"/>
          <p:cNvPicPr>
            <a:picLocks noGrp="1" noChangeAspect="1"/>
          </p:cNvPicPr>
          <p:nvPr>
            <p:ph sz="half" idx="1"/>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657600" y="1066800"/>
            <a:ext cx="1828800" cy="1143000"/>
          </a:xfrm>
        </p:spPr>
      </p:pic>
      <p:sp>
        <p:nvSpPr>
          <p:cNvPr id="4" name="Text Placeholder 3"/>
          <p:cNvSpPr>
            <a:spLocks noGrp="1"/>
          </p:cNvSpPr>
          <p:nvPr>
            <p:ph type="body" sz="half" idx="2"/>
            <p:custDataLst>
              <p:tags r:id="rId3"/>
            </p:custDataLst>
          </p:nvPr>
        </p:nvSpPr>
        <p:spPr>
          <a:xfrm>
            <a:off x="381000" y="3581400"/>
            <a:ext cx="8229600" cy="838200"/>
          </a:xfrm>
        </p:spPr>
        <p:txBody>
          <a:bodyPr/>
          <a:lstStyle/>
          <a:p>
            <a:pPr marL="0" indent="0" algn="ctr">
              <a:buNone/>
            </a:pPr>
            <a:r>
              <a:rPr lang="en-US" sz="2800" b="1" dirty="0" smtClean="0">
                <a:latin typeface="Lucida Handwriting" panose="03010101010101010101" pitchFamily="66" charset="0"/>
              </a:rPr>
              <a:t>Property Custodian  Online Training</a:t>
            </a:r>
            <a:endParaRPr lang="en-US" sz="2800" b="1" dirty="0">
              <a:latin typeface="Lucida Handwriting" panose="03010101010101010101" pitchFamily="66" charset="0"/>
            </a:endParaRPr>
          </a:p>
        </p:txBody>
      </p:sp>
      <p:sp>
        <p:nvSpPr>
          <p:cNvPr id="5" name="Slide Number Placeholder 4"/>
          <p:cNvSpPr>
            <a:spLocks noGrp="1"/>
          </p:cNvSpPr>
          <p:nvPr>
            <p:ph type="sldNum" sz="quarter" idx="12"/>
            <p:custDataLst>
              <p:tags r:id="rId4"/>
            </p:custDataLst>
          </p:nvPr>
        </p:nvSpPr>
        <p:spPr>
          <a:xfrm>
            <a:off x="7620000" y="5687568"/>
            <a:ext cx="762000" cy="365125"/>
          </a:xfrm>
        </p:spPr>
        <p:txBody>
          <a:bodyPr>
            <a:normAutofit fontScale="92500" lnSpcReduction="20000"/>
          </a:bodyPr>
          <a:lstStyle/>
          <a:p>
            <a:pPr>
              <a:defRPr/>
            </a:pPr>
            <a:fld id="{ED24C743-33F3-4940-9ABC-DC5FD19A5B6F}" type="slidenum">
              <a:rPr lang="en-US" smtClean="0"/>
              <a:pPr>
                <a:defRPr/>
              </a:pPr>
              <a:t>1</a:t>
            </a:fld>
            <a:endParaRPr lang="en-US"/>
          </a:p>
        </p:txBody>
      </p:sp>
    </p:spTree>
    <p:extLst>
      <p:ext uri="{BB962C8B-B14F-4D97-AF65-F5344CB8AC3E}">
        <p14:creationId xmlns:p14="http://schemas.microsoft.com/office/powerpoint/2010/main" val="41874846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09600"/>
            <a:ext cx="7520940" cy="548640"/>
          </a:xfrm>
        </p:spPr>
        <p:txBody>
          <a:bodyPr>
            <a:normAutofit fontScale="90000"/>
          </a:bodyPr>
          <a:lstStyle/>
          <a:p>
            <a:pPr algn="ctr"/>
            <a:r>
              <a:rPr lang="en-US" sz="3100" b="1" dirty="0" smtClean="0">
                <a:latin typeface="Arial" panose="020B0604020202020204" pitchFamily="34" charset="0"/>
                <a:cs typeface="Arial" panose="020B0604020202020204" pitchFamily="34" charset="0"/>
              </a:rPr>
              <a:t>Property Custodian Forms</a:t>
            </a:r>
            <a:endParaRPr lang="en-US" sz="31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838200" y="2438400"/>
            <a:ext cx="7520940" cy="2023572"/>
          </a:xfrm>
        </p:spPr>
        <p:txBody>
          <a:bodyPr/>
          <a:lstStyle/>
          <a:p>
            <a:pPr lvl="0">
              <a:buFont typeface="Wingdings" panose="05000000000000000000" pitchFamily="2" charset="2"/>
              <a:buChar char="v"/>
            </a:pPr>
            <a:r>
              <a:rPr lang="en-US" sz="1400" b="0" dirty="0">
                <a:latin typeface="Arial" panose="020B0604020202020204" pitchFamily="34" charset="0"/>
                <a:cs typeface="Arial" panose="020B0604020202020204" pitchFamily="34" charset="0"/>
              </a:rPr>
              <a:t>Form </a:t>
            </a:r>
            <a:r>
              <a:rPr lang="en-US" sz="1400" b="0" dirty="0" smtClean="0">
                <a:latin typeface="Arial" panose="020B0604020202020204" pitchFamily="34" charset="0"/>
                <a:cs typeface="Arial" panose="020B0604020202020204" pitchFamily="34" charset="0"/>
              </a:rPr>
              <a:t>PRP-6A</a:t>
            </a:r>
            <a:r>
              <a:rPr lang="en-US" sz="1400" b="0" dirty="0">
                <a:latin typeface="Arial" panose="020B0604020202020204" pitchFamily="34" charset="0"/>
                <a:cs typeface="Arial" panose="020B0604020202020204" pitchFamily="34" charset="0"/>
              </a:rPr>
              <a:t>, Designation of Property Custodian, is due at the start of each </a:t>
            </a:r>
            <a:r>
              <a:rPr lang="en-US" sz="1400" b="0" dirty="0" smtClean="0">
                <a:latin typeface="Arial" panose="020B0604020202020204" pitchFamily="34" charset="0"/>
                <a:cs typeface="Arial" panose="020B0604020202020204" pitchFamily="34" charset="0"/>
              </a:rPr>
              <a:t>fiscal year.</a:t>
            </a:r>
          </a:p>
          <a:p>
            <a:pPr marL="0" lvl="0" indent="0">
              <a:buNone/>
            </a:pPr>
            <a:r>
              <a:rPr lang="en-US" sz="1400" b="0" dirty="0" smtClean="0">
                <a:latin typeface="Arial" panose="020B0604020202020204" pitchFamily="34" charset="0"/>
                <a:cs typeface="Arial" panose="020B0604020202020204" pitchFamily="34" charset="0"/>
              </a:rPr>
              <a:t> </a:t>
            </a:r>
          </a:p>
          <a:p>
            <a:pPr>
              <a:buFont typeface="Wingdings" panose="05000000000000000000" pitchFamily="2" charset="2"/>
              <a:buChar char="v"/>
            </a:pPr>
            <a:r>
              <a:rPr lang="en-US" sz="1400" b="0" dirty="0">
                <a:latin typeface="Arial" panose="020B0604020202020204" pitchFamily="34" charset="0"/>
                <a:cs typeface="Arial" panose="020B0604020202020204" pitchFamily="34" charset="0"/>
              </a:rPr>
              <a:t>Form PRP-6B, Change of Property Custodian, is required  whenever there is a change of Property Custodian during the year. Submit this form as soon as the Property Custodian changes</a:t>
            </a:r>
            <a:r>
              <a:rPr lang="en-US" sz="1400" b="0" dirty="0" smtClean="0">
                <a:latin typeface="Arial" panose="020B0604020202020204" pitchFamily="34" charset="0"/>
                <a:cs typeface="Arial" panose="020B0604020202020204" pitchFamily="34" charset="0"/>
              </a:rPr>
              <a:t>.</a:t>
            </a:r>
          </a:p>
          <a:p>
            <a:pPr marL="0" indent="0">
              <a:buNone/>
            </a:pPr>
            <a:endParaRPr lang="en-US" sz="1400" b="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Conduct a full physical inventory when the custodian changes</a:t>
            </a:r>
            <a:endParaRPr lang="en-US" dirty="0"/>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10</a:t>
            </a:fld>
            <a:endParaRPr lang="en-US"/>
          </a:p>
        </p:txBody>
      </p:sp>
    </p:spTree>
    <p:extLst>
      <p:ext uri="{BB962C8B-B14F-4D97-AF65-F5344CB8AC3E}">
        <p14:creationId xmlns:p14="http://schemas.microsoft.com/office/powerpoint/2010/main" val="107483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custDataLst>
              <p:tags r:id="rId1"/>
            </p:custDataLst>
          </p:nvPr>
        </p:nvSpPr>
        <p:spPr>
          <a:xfrm>
            <a:off x="762000" y="914400"/>
            <a:ext cx="2667000" cy="4525963"/>
          </a:xfrm>
        </p:spPr>
        <p:txBody>
          <a:bodyPr>
            <a:normAutofit/>
          </a:bodyPr>
          <a:lstStyle/>
          <a:p>
            <a:pPr marL="0" indent="0" algn="ctr">
              <a:lnSpc>
                <a:spcPct val="200000"/>
              </a:lnSpc>
              <a:buNone/>
            </a:pPr>
            <a:r>
              <a:rPr lang="en-US" sz="2000" b="1" dirty="0" smtClean="0"/>
              <a:t>PRP-6A</a:t>
            </a:r>
          </a:p>
          <a:p>
            <a:pPr lvl="0">
              <a:lnSpc>
                <a:spcPct val="200000"/>
              </a:lnSpc>
              <a:buFont typeface="Wingdings" panose="05000000000000000000" pitchFamily="2" charset="2"/>
              <a:buChar char="v"/>
            </a:pPr>
            <a:r>
              <a:rPr lang="en-US" sz="1400" kern="0" dirty="0" smtClean="0">
                <a:solidFill>
                  <a:schemeClr val="tx1"/>
                </a:solidFill>
                <a:latin typeface="Arial" panose="020B0604020202020204" pitchFamily="34" charset="0"/>
                <a:cs typeface="Arial" panose="020B0604020202020204" pitchFamily="34" charset="0"/>
              </a:rPr>
              <a:t>Complete and submit the Form </a:t>
            </a:r>
            <a:r>
              <a:rPr lang="en-US" sz="1400" kern="0" dirty="0">
                <a:solidFill>
                  <a:schemeClr val="tx1"/>
                </a:solidFill>
                <a:latin typeface="Arial" panose="020B0604020202020204" pitchFamily="34" charset="0"/>
                <a:cs typeface="Arial" panose="020B0604020202020204" pitchFamily="34" charset="0"/>
              </a:rPr>
              <a:t>PRP 6-A, Designation of Property </a:t>
            </a:r>
            <a:r>
              <a:rPr lang="en-US" sz="1400" kern="0" dirty="0" smtClean="0">
                <a:solidFill>
                  <a:schemeClr val="tx1"/>
                </a:solidFill>
                <a:latin typeface="Arial" panose="020B0604020202020204" pitchFamily="34" charset="0"/>
                <a:cs typeface="Arial" panose="020B0604020202020204" pitchFamily="34" charset="0"/>
              </a:rPr>
              <a:t>Custodian at </a:t>
            </a:r>
            <a:r>
              <a:rPr lang="en-US" sz="1400" kern="0" dirty="0">
                <a:solidFill>
                  <a:schemeClr val="tx1"/>
                </a:solidFill>
                <a:latin typeface="Arial" panose="020B0604020202020204" pitchFamily="34" charset="0"/>
                <a:cs typeface="Arial" panose="020B0604020202020204" pitchFamily="34" charset="0"/>
              </a:rPr>
              <a:t>the start of each fiscal </a:t>
            </a:r>
            <a:r>
              <a:rPr lang="en-US" sz="1400" kern="0" dirty="0" smtClean="0">
                <a:solidFill>
                  <a:schemeClr val="tx1"/>
                </a:solidFill>
                <a:latin typeface="Arial" panose="020B0604020202020204" pitchFamily="34" charset="0"/>
                <a:cs typeface="Arial" panose="020B0604020202020204" pitchFamily="34" charset="0"/>
              </a:rPr>
              <a:t>year. </a:t>
            </a:r>
            <a:endParaRPr lang="en-US" sz="1400" kern="0" dirty="0">
              <a:solidFill>
                <a:schemeClr val="tx1"/>
              </a:solidFill>
              <a:latin typeface="Arial" panose="020B0604020202020204" pitchFamily="34" charset="0"/>
              <a:cs typeface="Arial" panose="020B0604020202020204" pitchFamily="34" charset="0"/>
            </a:endParaRPr>
          </a:p>
          <a:p>
            <a:pPr marL="0" indent="0">
              <a:buNone/>
            </a:pPr>
            <a:endParaRPr lang="en-US" sz="2000" b="1" dirty="0" smtClean="0"/>
          </a:p>
          <a:p>
            <a:endParaRPr lang="en-US" sz="2000" b="1" dirty="0"/>
          </a:p>
        </p:txBody>
      </p:sp>
      <p:sp>
        <p:nvSpPr>
          <p:cNvPr id="2" name="Slide Number Placeholder 1"/>
          <p:cNvSpPr>
            <a:spLocks noGrp="1"/>
          </p:cNvSpPr>
          <p:nvPr>
            <p:ph type="sldNum" sz="quarter" idx="12"/>
            <p:custDataLst>
              <p:tags r:id="rId2"/>
            </p:custDataLst>
          </p:nvPr>
        </p:nvSpPr>
        <p:spPr>
          <a:xfrm>
            <a:off x="7620000" y="5687568"/>
            <a:ext cx="762000" cy="365125"/>
          </a:xfrm>
        </p:spPr>
        <p:txBody>
          <a:bodyPr>
            <a:normAutofit fontScale="92500" lnSpcReduction="20000"/>
          </a:bodyPr>
          <a:lstStyle/>
          <a:p>
            <a:pPr>
              <a:defRPr/>
            </a:pPr>
            <a:fld id="{E112C6AB-5301-4353-9EFE-6AEBDD21D47E}" type="slidenum">
              <a:rPr lang="en-US" smtClean="0"/>
              <a:pPr>
                <a:defRPr/>
              </a:pPr>
              <a:t>11</a:t>
            </a:fld>
            <a:endParaRPr lang="en-US"/>
          </a:p>
        </p:txBody>
      </p:sp>
      <p:pic>
        <p:nvPicPr>
          <p:cNvPr id="12290"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657600" y="609600"/>
            <a:ext cx="44195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4036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custDataLst>
              <p:tags r:id="rId1"/>
            </p:custDataLst>
          </p:nvPr>
        </p:nvSpPr>
        <p:spPr>
          <a:xfrm>
            <a:off x="609600" y="1219200"/>
            <a:ext cx="2895600" cy="4038600"/>
          </a:xfrm>
        </p:spPr>
        <p:txBody>
          <a:bodyPr>
            <a:normAutofit/>
          </a:bodyPr>
          <a:lstStyle/>
          <a:p>
            <a:pPr marL="0" indent="0" algn="ctr" eaLnBrk="1" hangingPunct="1">
              <a:lnSpc>
                <a:spcPct val="250000"/>
              </a:lnSpc>
              <a:buNone/>
            </a:pPr>
            <a:r>
              <a:rPr lang="en-US" sz="2200" b="1" dirty="0" smtClean="0"/>
              <a:t>PRP-6B</a:t>
            </a:r>
          </a:p>
          <a:p>
            <a:pPr eaLnBrk="1" hangingPunct="1">
              <a:lnSpc>
                <a:spcPct val="25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Form PRP-6B, Change of Property Custodian, is required  </a:t>
            </a:r>
            <a:r>
              <a:rPr lang="en-US" sz="1400" dirty="0">
                <a:latin typeface="Arial" panose="020B0604020202020204" pitchFamily="34" charset="0"/>
                <a:cs typeface="Arial" panose="020B0604020202020204" pitchFamily="34" charset="0"/>
              </a:rPr>
              <a:t>whenever there is a change of Property Custodian during the </a:t>
            </a:r>
            <a:r>
              <a:rPr lang="en-US" sz="1400" dirty="0" smtClean="0">
                <a:latin typeface="Arial" panose="020B0604020202020204" pitchFamily="34" charset="0"/>
                <a:cs typeface="Arial" panose="020B0604020202020204" pitchFamily="34" charset="0"/>
              </a:rPr>
              <a:t>year. </a:t>
            </a:r>
            <a:endParaRPr lang="en-US" sz="1400" dirty="0">
              <a:latin typeface="Arial" panose="020B0604020202020204" pitchFamily="34" charset="0"/>
              <a:cs typeface="Arial" panose="020B0604020202020204" pitchFamily="34" charset="0"/>
            </a:endParaRPr>
          </a:p>
        </p:txBody>
      </p:sp>
      <p:sp>
        <p:nvSpPr>
          <p:cNvPr id="2051" name="Slide Number Placeholder 6"/>
          <p:cNvSpPr>
            <a:spLocks noGrp="1"/>
          </p:cNvSpPr>
          <p:nvPr>
            <p:ph type="sldNum" sz="quarter" idx="12"/>
            <p:custDataLst>
              <p:tags r:id="rId2"/>
            </p:custDataLst>
          </p:nvPr>
        </p:nvSpPr>
        <p:spPr>
          <a:xfrm>
            <a:off x="7620000" y="5687568"/>
            <a:ext cx="762000" cy="365125"/>
          </a:xfrm>
          <a:noFill/>
        </p:spPr>
        <p:txBody>
          <a:bodyPr>
            <a:normAutofit fontScale="92500" lnSpcReduction="20000"/>
          </a:bodyPr>
          <a:lstStyle/>
          <a:p>
            <a:fld id="{EB5BB880-CAC4-46D3-96F5-D69C2A0A72BB}" type="slidenum">
              <a:rPr lang="en-US" smtClean="0">
                <a:solidFill>
                  <a:srgbClr val="000000"/>
                </a:solidFill>
              </a:rPr>
              <a:pPr/>
              <a:t>12</a:t>
            </a:fld>
            <a:endParaRPr lang="en-US" smtClean="0">
              <a:solidFill>
                <a:srgbClr val="000000"/>
              </a:solidFill>
            </a:endParaRPr>
          </a:p>
        </p:txBody>
      </p:sp>
      <p:pic>
        <p:nvPicPr>
          <p:cNvPr id="6206" name="Picture 6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581400" y="609600"/>
            <a:ext cx="4447673"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82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228600" y="0"/>
            <a:ext cx="8229600" cy="1295400"/>
          </a:xfrm>
        </p:spPr>
        <p:txBody>
          <a:bodyPr/>
          <a:lstStyle/>
          <a:p>
            <a:r>
              <a:rPr lang="en-US" dirty="0" smtClean="0"/>
              <a:t>  </a:t>
            </a:r>
            <a:endParaRPr lang="en-US" dirty="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13</a:t>
            </a:fld>
            <a:endParaRPr lang="en-US"/>
          </a:p>
        </p:txBody>
      </p:sp>
      <p:pic>
        <p:nvPicPr>
          <p:cNvPr id="9"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1693" y="1600200"/>
            <a:ext cx="4498373" cy="4173580"/>
          </a:xfrm>
          <a:prstGeom prst="rect">
            <a:avLst/>
          </a:prstGeom>
        </p:spPr>
      </p:pic>
      <p:sp>
        <p:nvSpPr>
          <p:cNvPr id="12" name="Rectangle 11"/>
          <p:cNvSpPr/>
          <p:nvPr>
            <p:custDataLst>
              <p:tags r:id="rId3"/>
            </p:custDataLst>
          </p:nvPr>
        </p:nvSpPr>
        <p:spPr>
          <a:xfrm>
            <a:off x="533400" y="838200"/>
            <a:ext cx="7619999" cy="523220"/>
          </a:xfrm>
          <a:prstGeom prst="rect">
            <a:avLst/>
          </a:prstGeom>
        </p:spPr>
        <p:txBody>
          <a:bodyPr wrap="square">
            <a:spAutoFit/>
          </a:bodyPr>
          <a:lstStyle/>
          <a:p>
            <a:pPr algn="ctr"/>
            <a:r>
              <a:rPr lang="en-US" sz="2800" b="1" dirty="0" smtClean="0"/>
              <a:t>Why is Property Management important?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a:xfrm>
            <a:off x="7620000" y="5687568"/>
            <a:ext cx="762000" cy="365125"/>
          </a:xfrm>
        </p:spPr>
        <p:txBody>
          <a:bodyPr/>
          <a:lstStyle/>
          <a:p>
            <a:pPr>
              <a:defRPr/>
            </a:pPr>
            <a:fld id="{143118A8-F9A8-4DB9-9739-495C76CA982D}" type="slidenum">
              <a:rPr lang="en-US" smtClean="0"/>
              <a:pPr>
                <a:defRPr/>
              </a:pPr>
              <a:t>14</a:t>
            </a:fld>
            <a:endParaRPr lang="en-US"/>
          </a:p>
        </p:txBody>
      </p:sp>
      <p:sp>
        <p:nvSpPr>
          <p:cNvPr id="4" name="Rectangle 3"/>
          <p:cNvSpPr/>
          <p:nvPr>
            <p:custDataLst>
              <p:tags r:id="rId2"/>
            </p:custDataLst>
          </p:nvPr>
        </p:nvSpPr>
        <p:spPr>
          <a:xfrm>
            <a:off x="511521" y="1143000"/>
            <a:ext cx="8305800" cy="34163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As an agency of the State of Texas, the University follows the procedures set forth by the State and applicable University of Houston System Administrative Memoranda.</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University is responsible for proper record maintenance and safekeeping of the state and federal     property in its possession.</a:t>
            </a: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This helps to ensure that the University:</a:t>
            </a:r>
          </a:p>
          <a:p>
            <a:endParaRPr lang="en-US" sz="1400" dirty="0" smtClean="0">
              <a:latin typeface="Arial" panose="020B0604020202020204" pitchFamily="34" charset="0"/>
              <a:cs typeface="Arial" panose="020B0604020202020204" pitchFamily="34" charset="0"/>
            </a:endParaRPr>
          </a:p>
          <a:p>
            <a:pPr marL="274320" lvl="1" indent="-274320">
              <a:spcBef>
                <a:spcPct val="20000"/>
              </a:spcBef>
              <a:buClr>
                <a:schemeClr val="accent1"/>
              </a:buClr>
              <a:buFont typeface="Wingdings" panose="05000000000000000000" pitchFamily="2" charset="2"/>
              <a:buChar char="v"/>
            </a:pPr>
            <a:r>
              <a:rPr lang="en-US" sz="1500" dirty="0" smtClean="0">
                <a:solidFill>
                  <a:schemeClr val="tx2"/>
                </a:solidFill>
                <a:latin typeface="Arial" panose="020B0604020202020204" pitchFamily="34" charset="0"/>
                <a:cs typeface="Arial" panose="020B0604020202020204" pitchFamily="34" charset="0"/>
              </a:rPr>
              <a:t>Is </a:t>
            </a:r>
            <a:r>
              <a:rPr lang="en-US" sz="1500" dirty="0">
                <a:solidFill>
                  <a:schemeClr val="tx2"/>
                </a:solidFill>
                <a:latin typeface="Arial" panose="020B0604020202020204" pitchFamily="34" charset="0"/>
                <a:cs typeface="Arial" panose="020B0604020202020204" pitchFamily="34" charset="0"/>
              </a:rPr>
              <a:t>in compliance with State Guidelines</a:t>
            </a:r>
          </a:p>
          <a:p>
            <a:pPr marL="274320" lvl="1" indent="-274320">
              <a:spcBef>
                <a:spcPct val="20000"/>
              </a:spcBef>
              <a:buClr>
                <a:schemeClr val="accent1"/>
              </a:buClr>
              <a:buFont typeface="Wingdings" panose="05000000000000000000" pitchFamily="2" charset="2"/>
              <a:buChar char="v"/>
            </a:pPr>
            <a:r>
              <a:rPr lang="en-US" sz="1500" dirty="0">
                <a:solidFill>
                  <a:schemeClr val="tx2"/>
                </a:solidFill>
                <a:latin typeface="Arial" panose="020B0604020202020204" pitchFamily="34" charset="0"/>
                <a:cs typeface="Arial" panose="020B0604020202020204" pitchFamily="34" charset="0"/>
              </a:rPr>
              <a:t>Is in compliance with Federal Guidelines, particularly those related to sponsored research</a:t>
            </a:r>
          </a:p>
          <a:p>
            <a:pPr marL="274320" lvl="1" indent="-274320">
              <a:spcBef>
                <a:spcPct val="20000"/>
              </a:spcBef>
              <a:buClr>
                <a:schemeClr val="accent1"/>
              </a:buClr>
              <a:buFont typeface="Wingdings" panose="05000000000000000000" pitchFamily="2" charset="2"/>
              <a:buChar char="v"/>
            </a:pPr>
            <a:r>
              <a:rPr lang="en-US" sz="1500" dirty="0">
                <a:solidFill>
                  <a:schemeClr val="tx2"/>
                </a:solidFill>
                <a:latin typeface="Arial" panose="020B0604020202020204" pitchFamily="34" charset="0"/>
                <a:cs typeface="Arial" panose="020B0604020202020204" pitchFamily="34" charset="0"/>
              </a:rPr>
              <a:t>Maintains accurate and timely records</a:t>
            </a:r>
          </a:p>
          <a:p>
            <a:pPr marL="274320" lvl="1" indent="-274320">
              <a:spcBef>
                <a:spcPct val="20000"/>
              </a:spcBef>
              <a:buClr>
                <a:schemeClr val="accent1"/>
              </a:buClr>
              <a:buFont typeface="Wingdings" panose="05000000000000000000" pitchFamily="2" charset="2"/>
              <a:buChar char="v"/>
            </a:pPr>
            <a:r>
              <a:rPr lang="en-US" sz="1500" dirty="0">
                <a:solidFill>
                  <a:schemeClr val="tx2"/>
                </a:solidFill>
                <a:latin typeface="Arial" panose="020B0604020202020204" pitchFamily="34" charset="0"/>
                <a:cs typeface="Arial" panose="020B0604020202020204" pitchFamily="34" charset="0"/>
              </a:rPr>
              <a:t>Maximizes the use of resources</a:t>
            </a:r>
          </a:p>
          <a:p>
            <a:pPr marL="274320" lvl="1" indent="-274320">
              <a:spcBef>
                <a:spcPct val="20000"/>
              </a:spcBef>
              <a:buClr>
                <a:schemeClr val="accent1"/>
              </a:buClr>
              <a:buFont typeface="Wingdings" panose="05000000000000000000" pitchFamily="2" charset="2"/>
              <a:buChar char="v"/>
            </a:pPr>
            <a:r>
              <a:rPr lang="en-US" sz="1500" dirty="0">
                <a:solidFill>
                  <a:schemeClr val="tx2"/>
                </a:solidFill>
                <a:latin typeface="Arial" panose="020B0604020202020204" pitchFamily="34" charset="0"/>
                <a:cs typeface="Arial" panose="020B0604020202020204" pitchFamily="34" charset="0"/>
              </a:rPr>
              <a:t>Has proper stewardship of assets and supplies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33600" y="2286000"/>
            <a:ext cx="4495800" cy="3276600"/>
          </a:xfrm>
          <a:prstGeom prst="rect">
            <a:avLst/>
          </a:prstGeom>
        </p:spPr>
      </p:pic>
      <p:sp>
        <p:nvSpPr>
          <p:cNvPr id="4" name="Slide Number Placeholder 3"/>
          <p:cNvSpPr>
            <a:spLocks noGrp="1"/>
          </p:cNvSpPr>
          <p:nvPr>
            <p:ph type="sldNum" sz="quarter" idx="12"/>
            <p:custDataLst>
              <p:tags r:id="rId1"/>
            </p:custDataLst>
          </p:nvPr>
        </p:nvSpPr>
        <p:spPr>
          <a:xfrm>
            <a:off x="7620000" y="5687568"/>
            <a:ext cx="762000" cy="365125"/>
          </a:xfrm>
        </p:spPr>
        <p:txBody>
          <a:bodyPr/>
          <a:lstStyle/>
          <a:p>
            <a:pPr>
              <a:defRPr/>
            </a:pPr>
            <a:fld id="{6386030A-B1E4-4CA0-9771-E322E151098F}" type="slidenum">
              <a:rPr lang="en-US" smtClean="0"/>
              <a:pPr>
                <a:defRPr/>
              </a:pPr>
              <a:t>15</a:t>
            </a:fld>
            <a:endParaRPr lang="en-US"/>
          </a:p>
        </p:txBody>
      </p:sp>
      <p:sp>
        <p:nvSpPr>
          <p:cNvPr id="3" name="Rectangle 2"/>
          <p:cNvSpPr/>
          <p:nvPr>
            <p:custDataLst>
              <p:tags r:id="rId2"/>
            </p:custDataLst>
          </p:nvPr>
        </p:nvSpPr>
        <p:spPr>
          <a:xfrm>
            <a:off x="1066800" y="1465152"/>
            <a:ext cx="7239000" cy="523220"/>
          </a:xfrm>
          <a:prstGeom prst="rect">
            <a:avLst/>
          </a:prstGeom>
        </p:spPr>
        <p:txBody>
          <a:bodyPr wrap="square">
            <a:spAutoFit/>
          </a:bodyPr>
          <a:lstStyle/>
          <a:p>
            <a:pPr algn="ctr"/>
            <a:r>
              <a:rPr lang="en-US" sz="2800" b="1" dirty="0" smtClean="0"/>
              <a:t>Capital </a:t>
            </a:r>
            <a:r>
              <a:rPr lang="en-US" sz="2800" b="1" dirty="0"/>
              <a:t>vs. Controlled Assets?</a:t>
            </a:r>
          </a:p>
        </p:txBody>
      </p:sp>
    </p:spTree>
    <p:extLst>
      <p:ext uri="{BB962C8B-B14F-4D97-AF65-F5344CB8AC3E}">
        <p14:creationId xmlns:p14="http://schemas.microsoft.com/office/powerpoint/2010/main" val="316073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0" y="1447800"/>
            <a:ext cx="7543800" cy="3886200"/>
          </a:xfrm>
        </p:spPr>
        <p:txBody>
          <a:bodyPr>
            <a:normAutofit/>
          </a:bodyPr>
          <a:lstStyle/>
          <a:p>
            <a:pPr marL="0" indent="0">
              <a:buNone/>
            </a:pPr>
            <a:r>
              <a:rPr lang="en-US" sz="1400" b="1" dirty="0" smtClean="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Capital assets </a:t>
            </a:r>
            <a:endParaRPr lang="en-US" sz="1400" b="1" u="sng" dirty="0" smtClean="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Real or Personal Property that have a single unit value of $5,000 or greater and an estimated useful life of more than one year.  Generally, a capital asset must be self-contained for its primary use and have sufficient size to make its control feasible by means of marking with identification numbers and/or manufacturer’s serial numbers. These assets are reported in the University’s annual financial report.  </a:t>
            </a:r>
          </a:p>
          <a:p>
            <a:pPr>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0" indent="0">
              <a:buNone/>
            </a:pPr>
            <a:r>
              <a:rPr lang="en-US" sz="1400" b="1" u="sng" dirty="0">
                <a:latin typeface="Arial" panose="020B0604020202020204" pitchFamily="34" charset="0"/>
                <a:cs typeface="Arial" panose="020B0604020202020204" pitchFamily="34" charset="0"/>
              </a:rPr>
              <a:t> </a:t>
            </a:r>
            <a:r>
              <a:rPr lang="en-US" sz="1400" b="1" u="sng" dirty="0" smtClean="0">
                <a:latin typeface="Arial" panose="020B0604020202020204" pitchFamily="34" charset="0"/>
                <a:cs typeface="Arial" panose="020B0604020202020204" pitchFamily="34" charset="0"/>
              </a:rPr>
              <a:t>Controlled assets </a:t>
            </a:r>
          </a:p>
          <a:p>
            <a:pPr marL="0" indent="0">
              <a:buNone/>
            </a:pPr>
            <a:endParaRPr lang="en-US" sz="1400" b="1" u="sng"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Assets that the State Comptroller’s office determines must be secured and tracked due to the nature of the items, with a cost between $500 and $ 4,999.99 and an estimated useful life of more than one year. These assets are classified as expendable and are not listed in the University’s annual financial report.  For a listing of controlled assets, refer to the </a:t>
            </a:r>
            <a:r>
              <a:rPr lang="en-US" sz="1400" u="sng" dirty="0" smtClean="0">
                <a:latin typeface="Arial" panose="020B0604020202020204" pitchFamily="34" charset="0"/>
                <a:cs typeface="Arial" panose="020B0604020202020204" pitchFamily="34" charset="0"/>
              </a:rPr>
              <a:t>Most Commonly Used People Soft Account for Recording Capital and Controlled Asset Expenses. </a:t>
            </a:r>
            <a:endParaRPr lang="en-US" sz="1400" u="sng" dirty="0">
              <a:latin typeface="Arial" panose="020B0604020202020204" pitchFamily="34" charset="0"/>
              <a:cs typeface="Arial" panose="020B0604020202020204" pitchFamily="34" charset="0"/>
            </a:endParaRPr>
          </a:p>
          <a:p>
            <a:endParaRPr lang="en-US" sz="14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16</a:t>
            </a:fld>
            <a:endParaRPr lang="en-US"/>
          </a:p>
        </p:txBody>
      </p:sp>
    </p:spTree>
    <p:extLst>
      <p:ext uri="{BB962C8B-B14F-4D97-AF65-F5344CB8AC3E}">
        <p14:creationId xmlns:p14="http://schemas.microsoft.com/office/powerpoint/2010/main" val="73341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custDataLst>
              <p:tags r:id="rId1"/>
            </p:custDataLst>
          </p:nvPr>
        </p:nvSpPr>
        <p:spPr>
          <a:xfrm>
            <a:off x="762000" y="685800"/>
            <a:ext cx="7543800" cy="3886200"/>
          </a:xfrm>
        </p:spPr>
        <p:txBody>
          <a:bodyPr>
            <a:normAutofit fontScale="92500" lnSpcReduction="10000"/>
          </a:bodyPr>
          <a:lstStyle/>
          <a:p>
            <a:pPr eaLnBrk="1" hangingPunct="1">
              <a:buFontTx/>
              <a:buNone/>
            </a:pPr>
            <a:r>
              <a:rPr lang="en-US" sz="2800" b="1" u="sng" dirty="0" smtClean="0"/>
              <a:t>Most Commonly Used PeopleSoft Accounts for Recording Capital and Controlled Asset Expenses</a:t>
            </a:r>
            <a:r>
              <a:rPr lang="en-US" sz="2800" dirty="0" smtClean="0"/>
              <a:t> </a:t>
            </a:r>
          </a:p>
          <a:p>
            <a:pPr eaLnBrk="1" hangingPunct="1">
              <a:buFontTx/>
              <a:buNone/>
            </a:pPr>
            <a:endParaRPr lang="en-US" sz="2800" dirty="0" smtClean="0"/>
          </a:p>
          <a:p>
            <a:pPr eaLnBrk="1" hangingPunct="1"/>
            <a:r>
              <a:rPr lang="en-US" sz="2400" dirty="0" smtClean="0"/>
              <a:t>If you are looking for a General Ledger Expense account when purchasing capital, controlled, or non-controlled assets, the list of Most Commonly Used PeopleSoft Accounts for Recording Capital and Controlled Asset Expenses is available on the Property Management Website at the link below:</a:t>
            </a:r>
            <a:endParaRPr lang="en-US" dirty="0" smtClean="0"/>
          </a:p>
          <a:p>
            <a:pPr eaLnBrk="1" hangingPunct="1">
              <a:buFontTx/>
              <a:buNone/>
            </a:pPr>
            <a:endParaRPr lang="en-US" dirty="0" smtClean="0"/>
          </a:p>
          <a:p>
            <a:pPr>
              <a:buNone/>
            </a:pPr>
            <a:r>
              <a:rPr lang="en-US" sz="2500" b="1" dirty="0" smtClean="0">
                <a:solidFill>
                  <a:srgbClr val="0066FF"/>
                </a:solidFill>
              </a:rPr>
              <a:t>http</a:t>
            </a:r>
            <a:r>
              <a:rPr lang="en-US" sz="2500" b="1" dirty="0">
                <a:solidFill>
                  <a:srgbClr val="0066FF"/>
                </a:solidFill>
              </a:rPr>
              <a:t>://</a:t>
            </a:r>
            <a:r>
              <a:rPr lang="en-US" sz="2500" b="1" dirty="0" smtClean="0">
                <a:solidFill>
                  <a:srgbClr val="0066FF"/>
                </a:solidFill>
              </a:rPr>
              <a:t>www.uh.edu/finance/pages/PM_Website.htm </a:t>
            </a:r>
            <a:endParaRPr lang="en-US" sz="2500" b="1" dirty="0">
              <a:solidFill>
                <a:srgbClr val="0066FF"/>
              </a:solidFill>
            </a:endParaRPr>
          </a:p>
        </p:txBody>
      </p:sp>
      <p:sp>
        <p:nvSpPr>
          <p:cNvPr id="40962" name="Slide Number Placeholder 5"/>
          <p:cNvSpPr>
            <a:spLocks noGrp="1"/>
          </p:cNvSpPr>
          <p:nvPr>
            <p:ph type="sldNum" sz="quarter" idx="12"/>
            <p:custDataLst>
              <p:tags r:id="rId2"/>
            </p:custDataLst>
          </p:nvPr>
        </p:nvSpPr>
        <p:spPr>
          <a:xfrm>
            <a:off x="7620000" y="5687568"/>
            <a:ext cx="762000" cy="365125"/>
          </a:xfrm>
          <a:noFill/>
        </p:spPr>
        <p:txBody>
          <a:bodyPr/>
          <a:lstStyle/>
          <a:p>
            <a:fld id="{DF56B220-5380-4FF0-AE0C-D0495E10D1AF}" type="slidenum">
              <a:rPr lang="en-US" smtClean="0"/>
              <a:pPr/>
              <a:t>17</a:t>
            </a:fld>
            <a:endParaRPr lang="en-US" dirty="0" smtClean="0"/>
          </a:p>
        </p:txBody>
      </p:sp>
    </p:spTree>
    <p:extLst>
      <p:ext uri="{BB962C8B-B14F-4D97-AF65-F5344CB8AC3E}">
        <p14:creationId xmlns:p14="http://schemas.microsoft.com/office/powerpoint/2010/main" val="271925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7620000" y="5687568"/>
            <a:ext cx="762000" cy="365125"/>
          </a:xfrm>
        </p:spPr>
        <p:txBody>
          <a:bodyPr/>
          <a:lstStyle/>
          <a:p>
            <a:pPr>
              <a:defRPr/>
            </a:pPr>
            <a:fld id="{E112C6AB-5301-4353-9EFE-6AEBDD21D47E}" type="slidenum">
              <a:rPr lang="en-US" smtClean="0"/>
              <a:pPr>
                <a:defRPr/>
              </a:pPr>
              <a:t>18</a:t>
            </a:fld>
            <a:endParaRPr lang="en-US"/>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3235437535"/>
              </p:ext>
            </p:extLst>
          </p:nvPr>
        </p:nvGraphicFramePr>
        <p:xfrm>
          <a:off x="685800" y="990599"/>
          <a:ext cx="7391401" cy="5135566"/>
        </p:xfrm>
        <a:graphic>
          <a:graphicData uri="http://schemas.openxmlformats.org/drawingml/2006/table">
            <a:tbl>
              <a:tblPr/>
              <a:tblGrid>
                <a:gridCol w="532569"/>
                <a:gridCol w="4833459"/>
                <a:gridCol w="790784"/>
                <a:gridCol w="1234589"/>
              </a:tblGrid>
              <a:tr h="163178">
                <a:tc gridSpan="4">
                  <a:txBody>
                    <a:bodyPr/>
                    <a:lstStyle/>
                    <a:p>
                      <a:pPr algn="ctr" fontAlgn="ctr"/>
                      <a:r>
                        <a:rPr lang="en-US" sz="900" b="1" i="0" u="none" strike="noStrike" dirty="0">
                          <a:effectLst/>
                          <a:latin typeface="Arial Narrow"/>
                        </a:rPr>
                        <a:t>State Controlled and Capitalized Equipment</a:t>
                      </a:r>
                    </a:p>
                  </a:txBody>
                  <a:tcPr marL="3995" marR="3995" marT="399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63178">
                <a:tc gridSpan="4">
                  <a:txBody>
                    <a:bodyPr/>
                    <a:lstStyle/>
                    <a:p>
                      <a:pPr algn="ctr" fontAlgn="ctr"/>
                      <a:r>
                        <a:rPr lang="en-US" sz="900" b="1" i="0" u="none" strike="noStrike" dirty="0">
                          <a:effectLst/>
                          <a:latin typeface="Arial Narrow"/>
                        </a:rPr>
                        <a:t>Property Management Accounts</a:t>
                      </a:r>
                    </a:p>
                  </a:txBody>
                  <a:tcPr marL="3995" marR="3995" marT="399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17850">
                <a:tc>
                  <a:txBody>
                    <a:bodyPr/>
                    <a:lstStyle/>
                    <a:p>
                      <a:pPr algn="ctr" fontAlgn="ctr"/>
                      <a:endParaRPr lang="en-US" sz="600" b="0" i="0" u="none" strike="noStrike">
                        <a:effectLst/>
                        <a:latin typeface="Arial Narrow"/>
                      </a:endParaRPr>
                    </a:p>
                  </a:txBody>
                  <a:tcPr marL="3995" marR="3995" marT="3995" marB="0" anchor="ctr">
                    <a:lnL>
                      <a:noFill/>
                    </a:lnL>
                    <a:lnR>
                      <a:noFill/>
                    </a:lnR>
                    <a:lnT>
                      <a:noFill/>
                    </a:lnT>
                    <a:lnB>
                      <a:noFill/>
                    </a:lnB>
                  </a:tcPr>
                </a:tc>
                <a:tc>
                  <a:txBody>
                    <a:bodyPr/>
                    <a:lstStyle/>
                    <a:p>
                      <a:pPr algn="l" fontAlgn="ctr"/>
                      <a:endParaRPr lang="en-US" sz="600" b="0" i="0" u="none" strike="noStrike">
                        <a:effectLst/>
                        <a:latin typeface="Arial Narrow"/>
                      </a:endParaRPr>
                    </a:p>
                  </a:txBody>
                  <a:tcPr marL="3995" marR="3995" marT="3995" marB="0" anchor="ctr">
                    <a:lnL>
                      <a:noFill/>
                    </a:lnL>
                    <a:lnR>
                      <a:noFill/>
                    </a:lnR>
                    <a:lnT>
                      <a:noFill/>
                    </a:lnT>
                    <a:lnB>
                      <a:noFill/>
                    </a:lnB>
                  </a:tcPr>
                </a:tc>
                <a:tc>
                  <a:txBody>
                    <a:bodyPr/>
                    <a:lstStyle/>
                    <a:p>
                      <a:pPr algn="ctr" fontAlgn="ctr"/>
                      <a:r>
                        <a:rPr lang="en-US" sz="600" b="1" i="0" u="none" strike="noStrike">
                          <a:effectLst/>
                          <a:latin typeface="Arial Narrow"/>
                        </a:rPr>
                        <a:t>STATE</a:t>
                      </a:r>
                    </a:p>
                  </a:txBody>
                  <a:tcPr marL="3995" marR="3995" marT="3995" marB="0" anchor="ctr">
                    <a:lnL>
                      <a:noFill/>
                    </a:lnL>
                    <a:lnR>
                      <a:noFill/>
                    </a:lnR>
                    <a:lnT>
                      <a:noFill/>
                    </a:lnT>
                    <a:lnB>
                      <a:noFill/>
                    </a:lnB>
                  </a:tcPr>
                </a:tc>
                <a:tc>
                  <a:txBody>
                    <a:bodyPr/>
                    <a:lstStyle/>
                    <a:p>
                      <a:pPr algn="ctr" fontAlgn="ctr"/>
                      <a:endParaRPr lang="en-US" sz="600" b="0" i="0" u="none" strike="noStrike">
                        <a:effectLst/>
                        <a:latin typeface="Arial Narrow"/>
                      </a:endParaRPr>
                    </a:p>
                  </a:txBody>
                  <a:tcPr marL="3995" marR="3995" marT="3995" marB="0" anchor="ctr">
                    <a:lnL>
                      <a:noFill/>
                    </a:lnL>
                    <a:lnR>
                      <a:noFill/>
                    </a:lnR>
                    <a:lnT>
                      <a:noFill/>
                    </a:lnT>
                    <a:lnB>
                      <a:noFill/>
                    </a:lnB>
                  </a:tcPr>
                </a:tc>
              </a:tr>
              <a:tr h="117850">
                <a:tc>
                  <a:txBody>
                    <a:bodyPr/>
                    <a:lstStyle/>
                    <a:p>
                      <a:pPr algn="ctr" fontAlgn="ctr"/>
                      <a:r>
                        <a:rPr lang="en-US" sz="600" b="1" i="0" u="none" strike="noStrike">
                          <a:effectLst/>
                          <a:latin typeface="Arial Narrow"/>
                        </a:rPr>
                        <a:t>ACCOUNT</a:t>
                      </a:r>
                    </a:p>
                  </a:txBody>
                  <a:tcPr marL="3995" marR="3995" marT="399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Arial Narrow"/>
                        </a:rPr>
                        <a:t>BRIEF DESCRIPTION</a:t>
                      </a:r>
                    </a:p>
                  </a:txBody>
                  <a:tcPr marL="3995" marR="3995" marT="399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Arial Narrow"/>
                        </a:rPr>
                        <a:t>CONTROLLED</a:t>
                      </a:r>
                    </a:p>
                  </a:txBody>
                  <a:tcPr marL="3995" marR="3995" marT="399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Arial Narrow"/>
                        </a:rPr>
                        <a:t>CAPITALIZED</a:t>
                      </a:r>
                    </a:p>
                  </a:txBody>
                  <a:tcPr marL="3995" marR="3995" marT="3995" marB="0" anchor="ctr">
                    <a:lnL>
                      <a:noFill/>
                    </a:lnL>
                    <a:lnR>
                      <a:noFill/>
                    </a:lnR>
                    <a:lnT>
                      <a:noFill/>
                    </a:lnT>
                    <a:lnB w="6350" cap="flat" cmpd="sng" algn="ctr">
                      <a:solidFill>
                        <a:srgbClr val="000000"/>
                      </a:solidFill>
                      <a:prstDash val="solid"/>
                      <a:round/>
                      <a:headEnd type="none" w="med" len="med"/>
                      <a:tailEnd type="none" w="med" len="med"/>
                    </a:lnB>
                  </a:tcPr>
                </a:tc>
              </a:tr>
              <a:tr h="176776">
                <a:tc gridSpan="4">
                  <a:txBody>
                    <a:bodyPr/>
                    <a:lstStyle/>
                    <a:p>
                      <a:pPr algn="ctr" fontAlgn="ctr"/>
                      <a:r>
                        <a:rPr lang="en-US" sz="600" b="1" i="0" u="none" strike="noStrike">
                          <a:effectLst/>
                          <a:latin typeface="Arial Narrow"/>
                        </a:rPr>
                        <a:t>*State Controlled Equipment  $500.00 - $4,999.99  per unit</a:t>
                      </a:r>
                    </a:p>
                  </a:txBody>
                  <a:tcPr marL="3995" marR="3995" marT="399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374">
                <a:tc>
                  <a:txBody>
                    <a:bodyPr/>
                    <a:lstStyle/>
                    <a:p>
                      <a:pPr algn="ctr" fontAlgn="ctr"/>
                      <a:r>
                        <a:rPr lang="en-US" sz="600" b="0" i="0" u="none" strike="noStrike">
                          <a:effectLst/>
                          <a:latin typeface="Arial Narrow"/>
                        </a:rPr>
                        <a:t>54354</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Firearms (all); TVs, Cameras, Camcorders, VCRs, Stereo Systems, Data Projectors $500-$4,999.99 </a:t>
                      </a:r>
                      <a:r>
                        <a:rPr lang="en-US" sz="600" b="0" i="0" u="sng" strike="noStrike">
                          <a:solidFill>
                            <a:srgbClr val="FF0000"/>
                          </a:solidFill>
                          <a:effectLst/>
                          <a:latin typeface="Arial Narrow"/>
                        </a:rPr>
                        <a:t>per unit</a:t>
                      </a:r>
                      <a:r>
                        <a:rPr lang="en-US" sz="600" b="0" i="0" u="none" strike="noStrike">
                          <a:effectLst/>
                          <a:latin typeface="Arial Narrow"/>
                        </a:rPr>
                        <a:t> and useful life of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54355</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Desktop, Laptop, Smartphones, Tablets, and Other Handheld Devices $500-$4,999.99 </a:t>
                      </a:r>
                      <a:r>
                        <a:rPr lang="en-US" sz="600" b="0" i="0" u="sng" strike="noStrike">
                          <a:solidFill>
                            <a:srgbClr val="FF0000"/>
                          </a:solidFill>
                          <a:effectLst/>
                          <a:latin typeface="Arial Narrow"/>
                        </a:rPr>
                        <a:t>per unit</a:t>
                      </a:r>
                      <a:r>
                        <a:rPr lang="en-US" sz="600" b="0" i="0" u="none" strike="noStrike">
                          <a:effectLst/>
                          <a:latin typeface="Arial Narrow"/>
                        </a:rPr>
                        <a:t> and useful life of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dirty="0">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r>
              <a:tr h="176776">
                <a:tc gridSpan="4">
                  <a:txBody>
                    <a:bodyPr/>
                    <a:lstStyle/>
                    <a:p>
                      <a:pPr algn="ctr" fontAlgn="ctr"/>
                      <a:r>
                        <a:rPr lang="en-US" sz="600" b="1" i="0" u="none" strike="noStrike">
                          <a:effectLst/>
                          <a:latin typeface="Arial Narrow"/>
                        </a:rPr>
                        <a:t>Capitalized Equipment $5,000.00 - more  per unit</a:t>
                      </a:r>
                    </a:p>
                  </a:txBody>
                  <a:tcPr marL="3995" marR="3995" marT="3995"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374">
                <a:tc>
                  <a:txBody>
                    <a:bodyPr/>
                    <a:lstStyle/>
                    <a:p>
                      <a:pPr algn="ctr" fontAlgn="ctr"/>
                      <a:r>
                        <a:rPr lang="en-US" sz="600" b="0" i="0" u="none" strike="noStrike">
                          <a:effectLst/>
                          <a:latin typeface="Arial Narrow"/>
                        </a:rPr>
                        <a:t>58600</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Motor Vehicles $5,000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58601</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Furnishings/Equipment $5,000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58602</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Computer Equipment $5,000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58603</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Telecom Equipment $5,000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58604</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Software $100,000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58605</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Fabricated Equip (component parts, materials) total $5,000 or more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58607</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Boats/Marine Equipment $5,000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58610</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Computer Operating Systems $100,000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58611</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Database Software $100,000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58615</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Airplanes or aircraft costing $5,000.00 or more </a:t>
                      </a:r>
                      <a:r>
                        <a:rPr lang="en-US" sz="600" b="0" i="0" u="sng" strike="noStrike">
                          <a:solidFill>
                            <a:srgbClr val="FF0000"/>
                          </a:solidFill>
                          <a:effectLst/>
                          <a:latin typeface="Arial Narrow"/>
                        </a:rPr>
                        <a:t>per unit</a:t>
                      </a:r>
                      <a:r>
                        <a:rPr lang="en-US" sz="600" b="0" i="0" u="none" strike="noStrike">
                          <a:effectLst/>
                          <a:latin typeface="Arial Narrow"/>
                        </a:rPr>
                        <a:t> and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X</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600" b="0" i="0" u="none" strike="noStrike">
                        <a:effectLst/>
                        <a:latin typeface="Arial Narrow"/>
                      </a:endParaRPr>
                    </a:p>
                  </a:txBody>
                  <a:tcPr marL="3995" marR="3995" marT="3995" marB="0" anchor="ctr">
                    <a:lnL>
                      <a:noFill/>
                    </a:lnL>
                    <a:lnR>
                      <a:noFill/>
                    </a:lnR>
                    <a:lnT w="6350" cap="flat" cmpd="sng" algn="ctr">
                      <a:solidFill>
                        <a:srgbClr val="000000"/>
                      </a:solidFill>
                      <a:prstDash val="solid"/>
                      <a:round/>
                      <a:headEnd type="none" w="med" len="med"/>
                      <a:tailEnd type="none" w="med" len="med"/>
                    </a:lnT>
                    <a:lnB>
                      <a:noFill/>
                    </a:lnB>
                  </a:tcPr>
                </a:tc>
              </a:tr>
              <a:tr h="176776">
                <a:tc gridSpan="4">
                  <a:txBody>
                    <a:bodyPr/>
                    <a:lstStyle/>
                    <a:p>
                      <a:pPr algn="ctr" fontAlgn="ctr"/>
                      <a:r>
                        <a:rPr lang="en-US" sz="600" b="1" i="0" u="none" strike="noStrike">
                          <a:effectLst/>
                          <a:latin typeface="Arial Narrow"/>
                        </a:rPr>
                        <a:t>CAPITALIZED AT ANY COST</a:t>
                      </a:r>
                    </a:p>
                  </a:txBody>
                  <a:tcPr marL="3995" marR="3995" marT="3995"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5702">
                <a:tc>
                  <a:txBody>
                    <a:bodyPr/>
                    <a:lstStyle/>
                    <a:p>
                      <a:pPr algn="ctr" fontAlgn="ctr"/>
                      <a:r>
                        <a:rPr lang="en-US" sz="600" b="0" i="0" u="none" strike="noStrike">
                          <a:effectLst/>
                          <a:latin typeface="Arial Narrow"/>
                        </a:rPr>
                        <a:t>58606</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effectLst/>
                          <a:latin typeface="Arial Narrow"/>
                        </a:rPr>
                        <a:t>Sculpture, Painting, Other Fine Art with useful life 1 year or more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CONTACT PROPERTY MANAGEMENT BEFORE USE</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58900</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Arial Narrow"/>
                        </a:rPr>
                        <a:t>LIBRARY USE ONLY</a:t>
                      </a:r>
                      <a:r>
                        <a:rPr lang="en-US" sz="600" b="0" i="0" u="none" strike="noStrike">
                          <a:effectLst/>
                          <a:latin typeface="Arial Narrow"/>
                        </a:rPr>
                        <a:t>- Books permanently retained</a:t>
                      </a:r>
                      <a:endParaRPr lang="en-US" sz="600" b="1" i="0" u="none" strike="noStrike">
                        <a:effectLst/>
                        <a:latin typeface="Arial Narrow"/>
                      </a:endParaRP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LIBRARY USE ONLY</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58901</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Arial Narrow"/>
                        </a:rPr>
                        <a:t>LIBRARY USE ONLY</a:t>
                      </a:r>
                      <a:r>
                        <a:rPr lang="en-US" sz="600" b="0" i="0" u="none" strike="noStrike">
                          <a:effectLst/>
                          <a:latin typeface="Arial Narrow"/>
                        </a:rPr>
                        <a:t>- Journals, Serials, and Other Periodicals permanently retained</a:t>
                      </a:r>
                      <a:endParaRPr lang="en-US" sz="600" b="1" i="0" u="none" strike="noStrike">
                        <a:effectLst/>
                        <a:latin typeface="Arial Narrow"/>
                      </a:endParaRP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LIBRARY USE ONLY</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58902</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Arial Narrow"/>
                        </a:rPr>
                        <a:t>LIBRARY USE ONLY</a:t>
                      </a:r>
                      <a:r>
                        <a:rPr lang="en-US" sz="600" b="0" i="0" u="none" strike="noStrike">
                          <a:effectLst/>
                          <a:latin typeface="Arial Narrow"/>
                        </a:rPr>
                        <a:t>- Binding and Prep Cost for permanently retained publications</a:t>
                      </a:r>
                      <a:endParaRPr lang="en-US" sz="600" b="1" i="0" u="none" strike="noStrike">
                        <a:effectLst/>
                        <a:latin typeface="Arial Narrow"/>
                      </a:endParaRP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LIBRARY USE ONLY</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58903</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Arial Narrow"/>
                        </a:rPr>
                        <a:t>LIBRARY USE ONLY</a:t>
                      </a:r>
                      <a:r>
                        <a:rPr lang="en-US" sz="600" b="0" i="0" u="none" strike="noStrike">
                          <a:effectLst/>
                          <a:latin typeface="Arial Narrow"/>
                        </a:rPr>
                        <a:t>- Film or Microfilm Library</a:t>
                      </a:r>
                      <a:endParaRPr lang="en-US" sz="600" b="1" i="0" u="none" strike="noStrike">
                        <a:effectLst/>
                        <a:latin typeface="Arial Narrow"/>
                      </a:endParaRP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LIBRARY USE ONLY</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ctr"/>
                      <a:r>
                        <a:rPr lang="en-US" sz="600" b="0" i="0" u="none" strike="noStrike">
                          <a:effectLst/>
                          <a:latin typeface="Arial Narrow"/>
                        </a:rPr>
                        <a:t>58904</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Arial Narrow"/>
                        </a:rPr>
                        <a:t>LIBRARY USE ONLY</a:t>
                      </a:r>
                      <a:r>
                        <a:rPr lang="en-US" sz="600" b="0" i="0" u="none" strike="noStrike">
                          <a:effectLst/>
                          <a:latin typeface="Arial Narrow"/>
                        </a:rPr>
                        <a:t>- Electronic Library</a:t>
                      </a:r>
                      <a:endParaRPr lang="en-US" sz="600" b="1" i="0" u="none" strike="noStrike">
                        <a:effectLst/>
                        <a:latin typeface="Arial Narrow"/>
                      </a:endParaRP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 </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effectLst/>
                          <a:latin typeface="Arial Narrow"/>
                        </a:rPr>
                        <a:t>LIBRARY USE ONLY</a:t>
                      </a:r>
                    </a:p>
                  </a:txBody>
                  <a:tcPr marL="3995" marR="3995" marT="39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4">
                <a:tc>
                  <a:txBody>
                    <a:bodyPr/>
                    <a:lstStyle/>
                    <a:p>
                      <a:pPr algn="ctr" fontAlgn="t"/>
                      <a:endParaRPr lang="en-US" sz="600" b="0" i="0" u="none" strike="noStrike">
                        <a:effectLst/>
                        <a:latin typeface="Arial Narrow"/>
                      </a:endParaRPr>
                    </a:p>
                  </a:txBody>
                  <a:tcPr marL="3995" marR="3995" marT="399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600" b="0" i="0" u="none" strike="noStrike">
                        <a:effectLst/>
                        <a:latin typeface="Arial Narrow"/>
                      </a:endParaRPr>
                    </a:p>
                  </a:txBody>
                  <a:tcPr marL="3995" marR="3995" marT="399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US" sz="600" b="0" i="0" u="none" strike="noStrike">
                        <a:effectLst/>
                        <a:latin typeface="Arial Narrow"/>
                      </a:endParaRPr>
                    </a:p>
                  </a:txBody>
                  <a:tcPr marL="3995" marR="3995" marT="399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US" sz="600" b="0" i="0" u="none" strike="noStrike" dirty="0">
                        <a:effectLst/>
                        <a:latin typeface="Arial Narrow"/>
                      </a:endParaRPr>
                    </a:p>
                  </a:txBody>
                  <a:tcPr marL="3995" marR="3995" marT="3995" marB="0">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custDataLst>
              <p:tags r:id="rId3"/>
            </p:custDataLst>
          </p:nvPr>
        </p:nvSpPr>
        <p:spPr>
          <a:xfrm>
            <a:off x="685800" y="533400"/>
            <a:ext cx="7391400" cy="369332"/>
          </a:xfrm>
          <a:prstGeom prst="rect">
            <a:avLst/>
          </a:prstGeom>
        </p:spPr>
        <p:txBody>
          <a:bodyPr wrap="square">
            <a:spAutoFit/>
          </a:bodyPr>
          <a:lstStyle/>
          <a:p>
            <a:pPr algn="ctr"/>
            <a:r>
              <a:rPr lang="en-US" b="1" dirty="0"/>
              <a:t>Looking for an Expense Account</a:t>
            </a:r>
          </a:p>
        </p:txBody>
      </p:sp>
    </p:spTree>
    <p:extLst>
      <p:ext uri="{BB962C8B-B14F-4D97-AF65-F5344CB8AC3E}">
        <p14:creationId xmlns:p14="http://schemas.microsoft.com/office/powerpoint/2010/main" val="30987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custDataLst>
              <p:tags r:id="rId1"/>
            </p:custDataLst>
          </p:nvPr>
        </p:nvSpPr>
        <p:spPr>
          <a:xfrm>
            <a:off x="762000" y="1066800"/>
            <a:ext cx="7543800" cy="4267200"/>
          </a:xfrm>
        </p:spPr>
        <p:txBody>
          <a:bodyPr>
            <a:normAutofit/>
          </a:bodyPr>
          <a:lstStyle/>
          <a:p>
            <a:pPr algn="ctr">
              <a:lnSpc>
                <a:spcPct val="90000"/>
              </a:lnSpc>
              <a:buNone/>
            </a:pPr>
            <a:r>
              <a:rPr lang="en-US" sz="2800" b="1" dirty="0">
                <a:latin typeface="Arial" panose="020B0604020202020204" pitchFamily="34" charset="0"/>
                <a:cs typeface="Arial" panose="020B0604020202020204" pitchFamily="34" charset="0"/>
              </a:rPr>
              <a:t>Common Misconceptions in </a:t>
            </a:r>
            <a:r>
              <a:rPr lang="en-US" sz="2800" b="1" dirty="0" smtClean="0">
                <a:latin typeface="Arial" panose="020B0604020202020204" pitchFamily="34" charset="0"/>
                <a:cs typeface="Arial" panose="020B0604020202020204" pitchFamily="34" charset="0"/>
              </a:rPr>
              <a:t>Selecting Accounts </a:t>
            </a:r>
            <a:r>
              <a:rPr lang="en-US" sz="2800" b="1" dirty="0">
                <a:latin typeface="Arial" panose="020B0604020202020204" pitchFamily="34" charset="0"/>
                <a:cs typeface="Arial" panose="020B0604020202020204" pitchFamily="34" charset="0"/>
              </a:rPr>
              <a:t>for </a:t>
            </a:r>
            <a:r>
              <a:rPr lang="en-US" sz="2800" b="1" dirty="0" smtClean="0">
                <a:latin typeface="Arial" panose="020B0604020202020204" pitchFamily="34" charset="0"/>
                <a:cs typeface="Arial" panose="020B0604020202020204" pitchFamily="34" charset="0"/>
              </a:rPr>
              <a:t>Assets</a:t>
            </a:r>
          </a:p>
          <a:p>
            <a:pPr algn="ctr">
              <a:lnSpc>
                <a:spcPct val="90000"/>
              </a:lnSpc>
              <a:buNone/>
            </a:pPr>
            <a:endParaRPr lang="en-US" sz="3000" b="1" u="sng" dirty="0" smtClean="0">
              <a:latin typeface="Arial" panose="020B0604020202020204" pitchFamily="34" charset="0"/>
              <a:cs typeface="Arial" panose="020B0604020202020204" pitchFamily="34" charset="0"/>
            </a:endParaRPr>
          </a:p>
          <a:p>
            <a:pPr eaLnBrk="1" hangingPunct="1">
              <a:lnSpc>
                <a:spcPct val="90000"/>
              </a:lnSpc>
              <a:buFontTx/>
              <a:buNone/>
            </a:pPr>
            <a:r>
              <a:rPr lang="en-US" sz="1500" b="1" u="sng" dirty="0" smtClean="0">
                <a:latin typeface="Arial" panose="020B0604020202020204" pitchFamily="34" charset="0"/>
                <a:cs typeface="Arial" panose="020B0604020202020204" pitchFamily="34" charset="0"/>
              </a:rPr>
              <a:t>Unit Cost vs. Total cost</a:t>
            </a:r>
          </a:p>
          <a:p>
            <a:pPr eaLnBrk="1" hangingPunct="1">
              <a:lnSpc>
                <a:spcPct val="90000"/>
              </a:lnSpc>
              <a:buFontTx/>
              <a:buNone/>
            </a:pPr>
            <a:endParaRPr lang="en-US" sz="1500" b="1" u="sng"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If more than one unit is purchased, consider the </a:t>
            </a:r>
            <a:r>
              <a:rPr lang="en-US" sz="1500" b="1" u="sng" dirty="0" smtClean="0">
                <a:latin typeface="Arial" panose="020B0604020202020204" pitchFamily="34" charset="0"/>
                <a:cs typeface="Arial" panose="020B0604020202020204" pitchFamily="34" charset="0"/>
              </a:rPr>
              <a:t>unit</a:t>
            </a:r>
            <a:r>
              <a:rPr lang="en-US" sz="1500" u="sng" dirty="0" smtClean="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cost when selecting the account, not the total cost of all of the units combined.</a:t>
            </a:r>
          </a:p>
          <a:p>
            <a:pPr eaLnBrk="1" hangingPunct="1">
              <a:lnSpc>
                <a:spcPct val="90000"/>
              </a:lnSpc>
              <a:buFontTx/>
              <a:buNone/>
            </a:pPr>
            <a:endParaRPr lang="en-US" sz="1500" dirty="0" smtClean="0">
              <a:latin typeface="Arial" panose="020B0604020202020204" pitchFamily="34" charset="0"/>
              <a:cs typeface="Arial" panose="020B0604020202020204" pitchFamily="34" charset="0"/>
            </a:endParaRPr>
          </a:p>
          <a:p>
            <a:pPr eaLnBrk="1" hangingPunct="1">
              <a:lnSpc>
                <a:spcPct val="90000"/>
              </a:lnSpc>
              <a:buFontTx/>
              <a:buNone/>
            </a:pPr>
            <a:r>
              <a:rPr lang="en-US" sz="1500" b="1" u="sng" dirty="0" smtClean="0">
                <a:latin typeface="Arial" panose="020B0604020202020204" pitchFamily="34" charset="0"/>
                <a:cs typeface="Arial" panose="020B0604020202020204" pitchFamily="34" charset="0"/>
              </a:rPr>
              <a:t>Computer Equipment vs. Computer Accessories</a:t>
            </a:r>
          </a:p>
          <a:p>
            <a:pPr eaLnBrk="1" hangingPunct="1">
              <a:lnSpc>
                <a:spcPct val="90000"/>
              </a:lnSpc>
              <a:buFontTx/>
              <a:buNone/>
            </a:pPr>
            <a:endParaRPr lang="en-US" sz="1500" b="1" u="sng"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Use account 54355 for computers and printers with a cost between $500 to $4,999.99 per unit.</a:t>
            </a:r>
          </a:p>
          <a:p>
            <a:pPr eaLnBrk="1" hangingPunct="1">
              <a:lnSpc>
                <a:spcPct val="90000"/>
              </a:lnSpc>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Use account 54358 for computer accessories (e.g., monitor, mouse, keyboard, etc.) </a:t>
            </a:r>
            <a:r>
              <a:rPr lang="en-US" sz="1500" b="1" u="sng" dirty="0" smtClean="0">
                <a:latin typeface="Arial" panose="020B0604020202020204" pitchFamily="34" charset="0"/>
                <a:cs typeface="Arial" panose="020B0604020202020204" pitchFamily="34" charset="0"/>
              </a:rPr>
              <a:t>purchased separately</a:t>
            </a:r>
            <a:r>
              <a:rPr lang="en-US" sz="1500" dirty="0" smtClean="0">
                <a:latin typeface="Arial" panose="020B0604020202020204" pitchFamily="34" charset="0"/>
                <a:cs typeface="Arial" panose="020B0604020202020204" pitchFamily="34" charset="0"/>
              </a:rPr>
              <a:t> from the computer</a:t>
            </a:r>
            <a:r>
              <a:rPr lang="en-US" sz="1800" dirty="0" smtClean="0">
                <a:latin typeface="Arial" panose="020B0604020202020204" pitchFamily="34" charset="0"/>
                <a:cs typeface="Arial" panose="020B0604020202020204" pitchFamily="34" charset="0"/>
              </a:rPr>
              <a:t>.</a:t>
            </a:r>
          </a:p>
          <a:p>
            <a:pPr marL="0" indent="0" eaLnBrk="1" hangingPunct="1">
              <a:lnSpc>
                <a:spcPct val="90000"/>
              </a:lnSpc>
              <a:buNone/>
            </a:pPr>
            <a:endParaRPr lang="en-US" sz="2400" dirty="0" smtClean="0">
              <a:latin typeface="Arial" panose="020B0604020202020204" pitchFamily="34" charset="0"/>
              <a:cs typeface="Arial" panose="020B0604020202020204" pitchFamily="34" charset="0"/>
            </a:endParaRPr>
          </a:p>
        </p:txBody>
      </p:sp>
      <p:sp>
        <p:nvSpPr>
          <p:cNvPr id="43010" name="Slide Number Placeholder 5"/>
          <p:cNvSpPr>
            <a:spLocks noGrp="1"/>
          </p:cNvSpPr>
          <p:nvPr>
            <p:ph type="sldNum" sz="quarter" idx="12"/>
            <p:custDataLst>
              <p:tags r:id="rId2"/>
            </p:custDataLst>
          </p:nvPr>
        </p:nvSpPr>
        <p:spPr>
          <a:xfrm>
            <a:off x="7620000" y="5687568"/>
            <a:ext cx="762000" cy="365125"/>
          </a:xfrm>
          <a:noFill/>
        </p:spPr>
        <p:txBody>
          <a:bodyPr/>
          <a:lstStyle/>
          <a:p>
            <a:fld id="{52C76DF7-58BC-42AA-9DCE-06FA5E5A1FC7}" type="slidenum">
              <a:rPr lang="en-US" smtClean="0"/>
              <a:pPr/>
              <a:t>19</a:t>
            </a:fld>
            <a:endParaRPr lang="en-US" smtClean="0"/>
          </a:p>
        </p:txBody>
      </p:sp>
    </p:spTree>
    <p:extLst>
      <p:ext uri="{BB962C8B-B14F-4D97-AF65-F5344CB8AC3E}">
        <p14:creationId xmlns:p14="http://schemas.microsoft.com/office/powerpoint/2010/main" val="161090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85800"/>
            <a:ext cx="7520940" cy="548640"/>
          </a:xfrm>
        </p:spPr>
        <p:txBody>
          <a:bodyPr>
            <a:normAutofit/>
          </a:bodyPr>
          <a:lstStyle/>
          <a:p>
            <a:pPr algn="ctr"/>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533400" y="1447800"/>
            <a:ext cx="8229600" cy="2057400"/>
          </a:xfrm>
        </p:spPr>
        <p:txBody>
          <a:bodyPr>
            <a:normAutofit/>
          </a:bodyPr>
          <a:lstStyle/>
          <a:p>
            <a:pPr marL="0" indent="0">
              <a:buNone/>
            </a:pPr>
            <a:endParaRPr lang="en-US" sz="1800" dirty="0" smtClean="0">
              <a:latin typeface="Arial" panose="020B0604020202020204" pitchFamily="34" charset="0"/>
              <a:cs typeface="Arial" panose="020B0604020202020204" pitchFamily="34" charset="0"/>
            </a:endParaRPr>
          </a:p>
          <a:p>
            <a:pPr algn="ctr">
              <a:lnSpc>
                <a:spcPct val="200000"/>
              </a:lnSpc>
            </a:pPr>
            <a:r>
              <a:rPr lang="en-US" sz="1400" b="0" dirty="0" smtClean="0">
                <a:latin typeface="Arial" panose="020B0604020202020204" pitchFamily="34" charset="0"/>
                <a:cs typeface="Arial" panose="020B0604020202020204" pitchFamily="34" charset="0"/>
              </a:rPr>
              <a:t>To understand the duties and responsibilities assigned to departmental property custodians and gain overview of property management.</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2</a:t>
            </a:fld>
            <a:endParaRPr lang="en-US"/>
          </a:p>
        </p:txBody>
      </p:sp>
    </p:spTree>
    <p:extLst>
      <p:ext uri="{BB962C8B-B14F-4D97-AF65-F5344CB8AC3E}">
        <p14:creationId xmlns:p14="http://schemas.microsoft.com/office/powerpoint/2010/main" val="353278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7620000" y="5687568"/>
            <a:ext cx="762000" cy="365125"/>
          </a:xfrm>
        </p:spPr>
        <p:txBody>
          <a:bodyPr/>
          <a:lstStyle/>
          <a:p>
            <a:pPr>
              <a:defRPr/>
            </a:pPr>
            <a:fld id="{E112C6AB-5301-4353-9EFE-6AEBDD21D47E}" type="slidenum">
              <a:rPr lang="en-US" smtClean="0"/>
              <a:pPr>
                <a:defRPr/>
              </a:pPr>
              <a:t>20</a:t>
            </a:fld>
            <a:endParaRPr lang="en-US"/>
          </a:p>
        </p:txBody>
      </p:sp>
      <p:sp>
        <p:nvSpPr>
          <p:cNvPr id="3" name="Rectangle 2"/>
          <p:cNvSpPr/>
          <p:nvPr>
            <p:custDataLst>
              <p:tags r:id="rId2"/>
            </p:custDataLst>
          </p:nvPr>
        </p:nvSpPr>
        <p:spPr>
          <a:xfrm>
            <a:off x="533400" y="838200"/>
            <a:ext cx="7924800" cy="954107"/>
          </a:xfrm>
          <a:prstGeom prst="rect">
            <a:avLst/>
          </a:prstGeom>
        </p:spPr>
        <p:txBody>
          <a:bodyPr wrap="square">
            <a:spAutoFit/>
          </a:bodyPr>
          <a:lstStyle/>
          <a:p>
            <a:pPr algn="ctr"/>
            <a:r>
              <a:rPr lang="en-US" sz="2800" b="1" dirty="0"/>
              <a:t>How </a:t>
            </a:r>
            <a:r>
              <a:rPr lang="en-US" sz="2800" b="1" dirty="0" smtClean="0"/>
              <a:t>to </a:t>
            </a:r>
            <a:r>
              <a:rPr lang="en-US" sz="2800" b="1" dirty="0"/>
              <a:t>properly </a:t>
            </a:r>
            <a:r>
              <a:rPr lang="en-US" sz="2800" b="1" dirty="0" smtClean="0"/>
              <a:t>track</a:t>
            </a:r>
            <a:r>
              <a:rPr lang="en-US" sz="2800" b="1" dirty="0"/>
              <a:t>, maintain, or dispose of university property?</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609600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158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09600" y="762001"/>
            <a:ext cx="8229600" cy="3047999"/>
          </a:xfrm>
        </p:spPr>
        <p:txBody>
          <a:bodyPr>
            <a:normAutofit fontScale="92500" lnSpcReduction="20000"/>
          </a:bodyPr>
          <a:lstStyle/>
          <a:p>
            <a:pPr marL="0" indent="0" algn="ctr">
              <a:lnSpc>
                <a:spcPct val="120000"/>
              </a:lnSpc>
              <a:buNone/>
            </a:pPr>
            <a:r>
              <a:rPr lang="en-US" b="1" dirty="0">
                <a:latin typeface="Arial" panose="020B0604020202020204" pitchFamily="34" charset="0"/>
                <a:cs typeface="Arial" panose="020B0604020202020204" pitchFamily="34" charset="0"/>
              </a:rPr>
              <a:t>Tagging </a:t>
            </a:r>
            <a:r>
              <a:rPr lang="en-US" b="1" dirty="0" smtClean="0">
                <a:latin typeface="Arial" panose="020B0604020202020204" pitchFamily="34" charset="0"/>
                <a:cs typeface="Arial" panose="020B0604020202020204" pitchFamily="34" charset="0"/>
              </a:rPr>
              <a:t>Assets</a:t>
            </a:r>
          </a:p>
          <a:p>
            <a:pPr marL="0" indent="0" algn="ctr">
              <a:lnSpc>
                <a:spcPct val="120000"/>
              </a:lnSpc>
              <a:buNone/>
            </a:pPr>
            <a:endParaRPr lang="en-US" b="1" dirty="0" smtClean="0">
              <a:latin typeface="Arial" panose="020B0604020202020204" pitchFamily="34" charset="0"/>
              <a:cs typeface="Arial" panose="020B0604020202020204" pitchFamily="34" charset="0"/>
            </a:endParaRPr>
          </a:p>
          <a:p>
            <a:pPr eaLnBrk="1" hangingPunct="1">
              <a:lnSpc>
                <a:spcPct val="12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A property tag (paper tag printed with name of the institution, a barcode and  6-digit number) must be affixed to all tangible items that are – “Capital assets with a cost of $5,000 and greater” and “Controlled assets with a cost between $500-$4,999.99”.</a:t>
            </a:r>
          </a:p>
          <a:p>
            <a:pPr eaLnBrk="1" hangingPunct="1">
              <a:lnSpc>
                <a:spcPct val="120000"/>
              </a:lnSpc>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lnSpc>
                <a:spcPct val="12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Property Management personnel in the Property Management department will work with departmental property custodians to help ensure tags are affixed to purchased property.</a:t>
            </a:r>
          </a:p>
          <a:p>
            <a:pPr eaLnBrk="1" hangingPunct="1">
              <a:lnSpc>
                <a:spcPct val="120000"/>
              </a:lnSpc>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lnSpc>
                <a:spcPct val="12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Any capital property of fixed assets received as donations or gifts are also marked with the standard University of Houston property tag.  Contact Property Management for guidance on these items.</a:t>
            </a:r>
          </a:p>
          <a:p>
            <a:endParaRPr lang="en-US" sz="1800" dirty="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21</a:t>
            </a:fld>
            <a:endParaRPr lang="en-US" dirty="0"/>
          </a:p>
        </p:txBody>
      </p:sp>
    </p:spTree>
    <p:extLst>
      <p:ext uri="{BB962C8B-B14F-4D97-AF65-F5344CB8AC3E}">
        <p14:creationId xmlns:p14="http://schemas.microsoft.com/office/powerpoint/2010/main" val="324741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685800"/>
            <a:ext cx="8229600" cy="3886200"/>
          </a:xfrm>
        </p:spPr>
        <p:txBody>
          <a:bodyPr/>
          <a:lstStyle/>
          <a:p>
            <a:pPr marL="0" indent="0" algn="ctr">
              <a:lnSpc>
                <a:spcPct val="120000"/>
              </a:lnSpc>
              <a:buNone/>
            </a:pPr>
            <a:r>
              <a:rPr lang="en-US" sz="1800" b="1" dirty="0">
                <a:latin typeface="Arial" panose="020B0604020202020204" pitchFamily="34" charset="0"/>
                <a:cs typeface="Arial" panose="020B0604020202020204" pitchFamily="34" charset="0"/>
              </a:rPr>
              <a:t>Tagging Assets</a:t>
            </a:r>
          </a:p>
          <a:p>
            <a:pPr eaLnBrk="1" hangingPunct="1">
              <a:lnSpc>
                <a:spcPct val="120000"/>
              </a:lnSpc>
            </a:pPr>
            <a:endParaRPr lang="en-US" sz="1800" dirty="0" smtClean="0"/>
          </a:p>
          <a:p>
            <a:pPr marL="395478" indent="-285750" eaLnBrk="1" hangingPunct="1">
              <a:lnSpc>
                <a:spcPct val="120000"/>
              </a:lnSpc>
            </a:pPr>
            <a:r>
              <a:rPr lang="en-US" sz="1400" dirty="0" smtClean="0">
                <a:latin typeface="Arial" panose="020B0604020202020204" pitchFamily="34" charset="0"/>
                <a:cs typeface="Arial" panose="020B0604020202020204" pitchFamily="34" charset="0"/>
              </a:rPr>
              <a:t>Certain items purchased from Dell are delivered to the University with a tag already affixed. </a:t>
            </a:r>
          </a:p>
          <a:p>
            <a:pPr marL="109728" indent="0" eaLnBrk="1" hangingPunct="1">
              <a:lnSpc>
                <a:spcPct val="120000"/>
              </a:lnSpc>
              <a:buNone/>
            </a:pPr>
            <a:endParaRPr lang="en-US" sz="1400" dirty="0" smtClean="0">
              <a:latin typeface="Arial" panose="020B0604020202020204" pitchFamily="34" charset="0"/>
              <a:cs typeface="Arial" panose="020B0604020202020204" pitchFamily="34" charset="0"/>
            </a:endParaRPr>
          </a:p>
          <a:p>
            <a:pPr marL="806958" lvl="1" indent="-285750" eaLnBrk="1" hangingPunct="1">
              <a:lnSpc>
                <a:spcPct val="12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Purchases must be made via the Dell Premier page, which can be accessed from </a:t>
            </a:r>
            <a:r>
              <a:rPr lang="en-US" sz="1400" dirty="0">
                <a:latin typeface="Arial" panose="020B0604020202020204" pitchFamily="34" charset="0"/>
                <a:cs typeface="Arial" panose="020B0604020202020204" pitchFamily="34" charset="0"/>
              </a:rPr>
              <a:t>the Purchasing Website (</a:t>
            </a:r>
            <a:r>
              <a:rPr lang="en-US" sz="1400" dirty="0">
                <a:latin typeface="Arial" panose="020B0604020202020204" pitchFamily="34" charset="0"/>
                <a:cs typeface="Arial" panose="020B0604020202020204" pitchFamily="34" charset="0"/>
                <a:hlinkClick r:id="rId5"/>
              </a:rPr>
              <a:t>http://www.uh.edu/purchasing</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by clicking on the “Dell” logo. </a:t>
            </a:r>
          </a:p>
          <a:p>
            <a:pPr marL="806958" lvl="1" indent="-285750" eaLnBrk="1" hangingPunct="1">
              <a:lnSpc>
                <a:spcPct val="12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This login page is used to generate a quote. These quote are submitted to Purchasing with a Requisition for processing.  Although the Requisition is not required to have the tag affixed, the Requisition process is how  the University obtains HUB credit for the purchase.</a:t>
            </a:r>
          </a:p>
          <a:p>
            <a:pPr marL="521208" lvl="1" indent="0" eaLnBrk="1" hangingPunct="1">
              <a:lnSpc>
                <a:spcPct val="120000"/>
              </a:lnSpc>
              <a:buNone/>
            </a:pPr>
            <a:endParaRPr lang="en-US" sz="1400" dirty="0" smtClean="0">
              <a:latin typeface="Arial" panose="020B0604020202020204" pitchFamily="34" charset="0"/>
              <a:cs typeface="Arial" panose="020B0604020202020204" pitchFamily="34" charset="0"/>
            </a:endParaRPr>
          </a:p>
          <a:p>
            <a:pPr marL="395478" indent="-285750" eaLnBrk="1" hangingPunct="1">
              <a:lnSpc>
                <a:spcPct val="120000"/>
              </a:lnSpc>
            </a:pPr>
            <a:r>
              <a:rPr lang="en-US" sz="1400" dirty="0" smtClean="0">
                <a:latin typeface="Arial" panose="020B0604020202020204" pitchFamily="34" charset="0"/>
                <a:cs typeface="Arial" panose="020B0604020202020204" pitchFamily="34" charset="0"/>
              </a:rPr>
              <a:t>Property Management receives a list of these tags to update the Asset Management system. </a:t>
            </a:r>
          </a:p>
          <a:p>
            <a:pPr marL="0" indent="0">
              <a:buNone/>
            </a:pPr>
            <a:endParaRPr lang="en-US" sz="1800" dirty="0" smtClean="0"/>
          </a:p>
          <a:p>
            <a:endParaRPr lang="en-US" sz="1800" dirty="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22</a:t>
            </a:fld>
            <a:endParaRPr lang="en-US" dirty="0"/>
          </a:p>
        </p:txBody>
      </p:sp>
    </p:spTree>
    <p:extLst>
      <p:ext uri="{BB962C8B-B14F-4D97-AF65-F5344CB8AC3E}">
        <p14:creationId xmlns:p14="http://schemas.microsoft.com/office/powerpoint/2010/main" val="3361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0" y="685800"/>
            <a:ext cx="7543800" cy="3886200"/>
          </a:xfrm>
        </p:spPr>
        <p:txBody>
          <a:bodyPr>
            <a:normAutofit fontScale="77500" lnSpcReduction="20000"/>
          </a:bodyPr>
          <a:lstStyle/>
          <a:p>
            <a:endParaRPr lang="en-US" sz="1800" dirty="0" smtClean="0"/>
          </a:p>
          <a:p>
            <a:endParaRPr lang="en-US" sz="1800" dirty="0"/>
          </a:p>
          <a:p>
            <a:pPr marL="0" indent="0" algn="ctr">
              <a:buNone/>
            </a:pPr>
            <a:r>
              <a:rPr lang="en-US" sz="3300" b="1" dirty="0">
                <a:latin typeface="Arial" panose="020B0604020202020204" pitchFamily="34" charset="0"/>
                <a:cs typeface="Arial" panose="020B0604020202020204" pitchFamily="34" charset="0"/>
              </a:rPr>
              <a:t>Annual Inventory</a:t>
            </a:r>
            <a:endParaRPr lang="en-US" sz="3300" b="1"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The University is required by state statute to conduct an annual inventory of all capital and controlled assets on campus.</a:t>
            </a:r>
          </a:p>
          <a:p>
            <a:pPr>
              <a:buFont typeface="Wingdings" panose="05000000000000000000" pitchFamily="2" charset="2"/>
              <a:buChar char="v"/>
            </a:pP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48 scanners are available for check out each week, the department Property Custodian can contact Property Management to check out a scanner by providing the following information: your name, department ID(s) of inventory to be scanned, email address for scan results, and requested pick up date</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reserve a </a:t>
            </a:r>
            <a:r>
              <a:rPr lang="en-US" sz="1600" dirty="0" smtClean="0">
                <a:latin typeface="Arial" panose="020B0604020202020204" pitchFamily="34" charset="0"/>
                <a:cs typeface="Arial" panose="020B0604020202020204" pitchFamily="34" charset="0"/>
              </a:rPr>
              <a:t>scanner, </a:t>
            </a:r>
            <a:r>
              <a:rPr lang="en-US" sz="1600" dirty="0">
                <a:latin typeface="Arial" panose="020B0604020202020204" pitchFamily="34" charset="0"/>
                <a:cs typeface="Arial" panose="020B0604020202020204" pitchFamily="34" charset="0"/>
              </a:rPr>
              <a:t>send an </a:t>
            </a:r>
            <a:r>
              <a:rPr lang="en-US" sz="1600" dirty="0" smtClean="0">
                <a:latin typeface="Arial" panose="020B0604020202020204" pitchFamily="34" charset="0"/>
                <a:cs typeface="Arial" panose="020B0604020202020204" pitchFamily="34" charset="0"/>
              </a:rPr>
              <a:t>email to </a:t>
            </a:r>
            <a:r>
              <a:rPr lang="en-US" sz="1600" dirty="0" smtClean="0">
                <a:latin typeface="Arial" panose="020B0604020202020204" pitchFamily="34" charset="0"/>
                <a:cs typeface="Arial" panose="020B0604020202020204" pitchFamily="34" charset="0"/>
                <a:hlinkClick r:id="rId5"/>
              </a:rPr>
              <a:t>mpnguye@Central.uh.edu</a:t>
            </a:r>
            <a:r>
              <a:rPr lang="en-US" sz="1600" dirty="0" smtClean="0">
                <a:latin typeface="Arial" panose="020B0604020202020204" pitchFamily="34" charset="0"/>
                <a:cs typeface="Arial" panose="020B0604020202020204" pitchFamily="34" charset="0"/>
              </a:rPr>
              <a:t> with your name, department ID, email address to be used, and preferred scanner pick-up date. </a:t>
            </a: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16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After you have reserved a scanner, you will receive an e-mail confirming your scanner pick up date. The Departmental Inventory Listing will be sent to the e-mail address specified on the reservation along with detailed instructions prior to the initiation of the required annual property inventory.</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endParaRPr lang="en-US" sz="1800" dirty="0"/>
          </a:p>
          <a:p>
            <a:pPr marL="0" indent="0">
              <a:buNone/>
            </a:pPr>
            <a:endParaRPr lang="en-US" sz="1800" dirty="0" smtClean="0"/>
          </a:p>
          <a:p>
            <a:endParaRPr lang="en-US" sz="1600" dirty="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23</a:t>
            </a:fld>
            <a:endParaRPr lang="en-US" dirty="0"/>
          </a:p>
        </p:txBody>
      </p:sp>
    </p:spTree>
    <p:extLst>
      <p:ext uri="{BB962C8B-B14F-4D97-AF65-F5344CB8AC3E}">
        <p14:creationId xmlns:p14="http://schemas.microsoft.com/office/powerpoint/2010/main" val="8349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8600"/>
            <a:ext cx="8229600" cy="762000"/>
          </a:xfrm>
        </p:spPr>
        <p:txBody>
          <a:bodyPr>
            <a:normAutofit/>
          </a:bodyPr>
          <a:lstStyle/>
          <a:p>
            <a:pPr algn="ctr"/>
            <a:r>
              <a:rPr lang="en-US" sz="2400" b="1" dirty="0">
                <a:latin typeface="Arial" panose="020B0604020202020204" pitchFamily="34" charset="0"/>
                <a:cs typeface="Arial" panose="020B0604020202020204" pitchFamily="34" charset="0"/>
              </a:rPr>
              <a:t>Annual Inventory</a:t>
            </a:r>
          </a:p>
        </p:txBody>
      </p:sp>
      <p:sp>
        <p:nvSpPr>
          <p:cNvPr id="3" name="Content Placeholder 2"/>
          <p:cNvSpPr>
            <a:spLocks noGrp="1"/>
          </p:cNvSpPr>
          <p:nvPr>
            <p:ph idx="1"/>
            <p:custDataLst>
              <p:tags r:id="rId2"/>
            </p:custDataLst>
          </p:nvPr>
        </p:nvSpPr>
        <p:spPr>
          <a:xfrm>
            <a:off x="457200" y="1143000"/>
            <a:ext cx="8229600" cy="4983163"/>
          </a:xfrm>
        </p:spPr>
        <p:txBody>
          <a:bodyPr>
            <a:normAutofit fontScale="85000" lnSpcReduction="10000"/>
          </a:bodyPr>
          <a:lstStyle/>
          <a:p>
            <a:r>
              <a:rPr lang="en-US" sz="1800" dirty="0"/>
              <a:t>After the scanner is returned, Property Management extracts the scanned inventory report from the scanner. Once scanned inventory files are uploaded to PeopleSoft Asset Management, Property Management personnel will generate an inventory report for the Department and the inventory reports will be emailed to the department Property Custodian</a:t>
            </a:r>
            <a:r>
              <a:rPr lang="en-US" sz="1800" dirty="0" smtClean="0"/>
              <a:t>.</a:t>
            </a:r>
          </a:p>
          <a:p>
            <a:pPr marL="0" indent="0">
              <a:buNone/>
            </a:pPr>
            <a:endParaRPr lang="en-US" sz="1800" dirty="0"/>
          </a:p>
          <a:p>
            <a:r>
              <a:rPr lang="en-US" sz="1800" dirty="0"/>
              <a:t>This report has six </a:t>
            </a:r>
            <a:r>
              <a:rPr lang="en-US" sz="1800" dirty="0" smtClean="0"/>
              <a:t>sections:</a:t>
            </a:r>
          </a:p>
          <a:p>
            <a:pPr marL="0" indent="0">
              <a:buNone/>
            </a:pPr>
            <a:r>
              <a:rPr lang="en-US" sz="1800" dirty="0" smtClean="0"/>
              <a:t> </a:t>
            </a:r>
          </a:p>
          <a:p>
            <a:pPr lvl="1">
              <a:buFont typeface="Wingdings" panose="05000000000000000000" pitchFamily="2" charset="2"/>
              <a:buChar char="v"/>
            </a:pPr>
            <a:r>
              <a:rPr lang="en-US" sz="1600" dirty="0" smtClean="0"/>
              <a:t>Inventory Scanned List</a:t>
            </a:r>
          </a:p>
          <a:p>
            <a:pPr lvl="1">
              <a:buFont typeface="Wingdings" panose="05000000000000000000" pitchFamily="2" charset="2"/>
              <a:buChar char="v"/>
            </a:pPr>
            <a:r>
              <a:rPr lang="en-US" sz="1600" dirty="0" smtClean="0"/>
              <a:t>Off-Campus List </a:t>
            </a:r>
          </a:p>
          <a:p>
            <a:pPr lvl="1">
              <a:buFont typeface="Wingdings" panose="05000000000000000000" pitchFamily="2" charset="2"/>
              <a:buChar char="v"/>
            </a:pPr>
            <a:r>
              <a:rPr lang="en-US" sz="1600" dirty="0" smtClean="0"/>
              <a:t>Previous Missing List</a:t>
            </a:r>
          </a:p>
          <a:p>
            <a:pPr lvl="1">
              <a:buFont typeface="Wingdings" panose="05000000000000000000" pitchFamily="2" charset="2"/>
              <a:buChar char="v"/>
            </a:pPr>
            <a:r>
              <a:rPr lang="en-US" sz="1600" dirty="0" smtClean="0"/>
              <a:t>Inventory Not Scanned List</a:t>
            </a:r>
          </a:p>
          <a:p>
            <a:pPr lvl="1">
              <a:buFont typeface="Wingdings" panose="05000000000000000000" pitchFamily="2" charset="2"/>
              <a:buChar char="v"/>
            </a:pPr>
            <a:r>
              <a:rPr lang="en-US" sz="1600" dirty="0" smtClean="0"/>
              <a:t>Scanned by List</a:t>
            </a:r>
          </a:p>
          <a:p>
            <a:pPr lvl="1">
              <a:buFont typeface="Wingdings" panose="05000000000000000000" pitchFamily="2" charset="2"/>
              <a:buChar char="v"/>
            </a:pPr>
            <a:r>
              <a:rPr lang="en-US" sz="1600" dirty="0" smtClean="0"/>
              <a:t>Disposed Items List</a:t>
            </a:r>
          </a:p>
          <a:p>
            <a:pPr>
              <a:buFont typeface="Courier New" panose="02070309020205020404" pitchFamily="49" charset="0"/>
              <a:buChar char="o"/>
            </a:pPr>
            <a:endParaRPr lang="en-US" sz="1800" dirty="0"/>
          </a:p>
          <a:p>
            <a:pPr>
              <a:buFont typeface="Arial" panose="020B0604020202020204" pitchFamily="34" charset="0"/>
              <a:buChar char="•"/>
            </a:pPr>
            <a:r>
              <a:rPr lang="en-US" sz="1800" dirty="0"/>
              <a:t>The</a:t>
            </a:r>
            <a:r>
              <a:rPr lang="en-US" sz="1800" dirty="0" smtClean="0"/>
              <a:t> same due date for submitting inventories conducted with scanners provided by Property Management  apply to inventories conducted with scanners owned by campus departments.</a:t>
            </a:r>
          </a:p>
          <a:p>
            <a:pPr>
              <a:buFont typeface="Courier New" panose="02070309020205020404" pitchFamily="49" charset="0"/>
              <a:buChar char="o"/>
            </a:pPr>
            <a:endParaRPr lang="en-US" sz="1800" dirty="0" smtClean="0"/>
          </a:p>
          <a:p>
            <a:pPr marL="0" indent="0">
              <a:buNone/>
            </a:pPr>
            <a:endParaRPr lang="en-US" sz="1800" dirty="0" smtClean="0"/>
          </a:p>
          <a:p>
            <a:pPr marL="0" indent="0">
              <a:buNone/>
            </a:pPr>
            <a:r>
              <a:rPr lang="en-US" sz="1800" dirty="0" smtClean="0"/>
              <a:t> </a:t>
            </a:r>
            <a:endParaRPr lang="en-US" sz="1800" dirty="0"/>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lstStyle/>
          <a:p>
            <a:pPr>
              <a:defRPr/>
            </a:pPr>
            <a:fld id="{6386030A-B1E4-4CA0-9771-E322E151098F}" type="slidenum">
              <a:rPr lang="en-US" smtClean="0"/>
              <a:pPr>
                <a:defRPr/>
              </a:pPr>
              <a:t>24</a:t>
            </a:fld>
            <a:endParaRPr lang="en-US"/>
          </a:p>
        </p:txBody>
      </p:sp>
    </p:spTree>
    <p:extLst>
      <p:ext uri="{BB962C8B-B14F-4D97-AF65-F5344CB8AC3E}">
        <p14:creationId xmlns:p14="http://schemas.microsoft.com/office/powerpoint/2010/main" val="259217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0" y="990600"/>
            <a:ext cx="7543800" cy="4114800"/>
          </a:xfr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indent="0" algn="ctr">
              <a:buNone/>
            </a:pPr>
            <a:r>
              <a:rPr lang="en-US" sz="3000" b="1" dirty="0">
                <a:latin typeface="Arial" panose="020B0604020202020204" pitchFamily="34" charset="0"/>
                <a:cs typeface="Arial" panose="020B0604020202020204" pitchFamily="34" charset="0"/>
              </a:rPr>
              <a:t>Inventory </a:t>
            </a:r>
            <a:r>
              <a:rPr lang="en-US" sz="3000" b="1" dirty="0" smtClean="0">
                <a:latin typeface="Arial" panose="020B0604020202020204" pitchFamily="34" charset="0"/>
                <a:cs typeface="Arial" panose="020B0604020202020204" pitchFamily="34" charset="0"/>
              </a:rPr>
              <a:t>Confirmation</a:t>
            </a:r>
          </a:p>
          <a:p>
            <a:pPr marL="0" indent="0" algn="ctr">
              <a:buNone/>
            </a:pPr>
            <a:r>
              <a:rPr lang="en-US" sz="3000" b="1" dirty="0" smtClean="0">
                <a:latin typeface="Arial" panose="020B0604020202020204" pitchFamily="34" charset="0"/>
                <a:cs typeface="Arial" panose="020B0604020202020204" pitchFamily="34" charset="0"/>
              </a:rPr>
              <a:t>PRP-9 Form</a:t>
            </a:r>
          </a:p>
          <a:p>
            <a:endParaRPr lang="en-US" sz="1500" dirty="0">
              <a:latin typeface="Arial" panose="020B0604020202020204" pitchFamily="34" charset="0"/>
              <a:cs typeface="Arial" panose="020B0604020202020204" pitchFamily="34" charset="0"/>
            </a:endParaRPr>
          </a:p>
          <a:p>
            <a:r>
              <a:rPr lang="en-US" sz="1500" dirty="0" smtClean="0">
                <a:latin typeface="Arial" panose="020B0604020202020204" pitchFamily="34" charset="0"/>
                <a:cs typeface="Arial" panose="020B0604020202020204" pitchFamily="34" charset="0"/>
              </a:rPr>
              <a:t>Once </a:t>
            </a:r>
            <a:r>
              <a:rPr lang="en-US" sz="1500" dirty="0">
                <a:latin typeface="Arial" panose="020B0604020202020204" pitchFamily="34" charset="0"/>
                <a:cs typeface="Arial" panose="020B0604020202020204" pitchFamily="34" charset="0"/>
              </a:rPr>
              <a:t>the final Scanned Inventory is completed and all related forms are received (Missing/Stolen, Transfers, updated Off-Campus Equipment forms), Property Management will send the department the final Property </a:t>
            </a:r>
            <a:r>
              <a:rPr lang="en-US" sz="1500" dirty="0" smtClean="0">
                <a:latin typeface="Arial" panose="020B0604020202020204" pitchFamily="34" charset="0"/>
                <a:cs typeface="Arial" panose="020B0604020202020204" pitchFamily="34" charset="0"/>
              </a:rPr>
              <a:t>Listing along with the form PRP-9</a:t>
            </a:r>
          </a:p>
          <a:p>
            <a:endParaRPr lang="en-US" sz="1500" dirty="0">
              <a:latin typeface="Arial" panose="020B0604020202020204" pitchFamily="34" charset="0"/>
              <a:cs typeface="Arial" panose="020B0604020202020204" pitchFamily="34" charset="0"/>
            </a:endParaRPr>
          </a:p>
          <a:p>
            <a:r>
              <a:rPr lang="en-US" sz="1500" dirty="0" smtClean="0">
                <a:latin typeface="Arial" panose="020B0604020202020204" pitchFamily="34" charset="0"/>
                <a:cs typeface="Arial" panose="020B0604020202020204" pitchFamily="34" charset="0"/>
              </a:rPr>
              <a:t>Departments </a:t>
            </a:r>
            <a:r>
              <a:rPr lang="en-US" sz="1500" dirty="0">
                <a:latin typeface="Arial" panose="020B0604020202020204" pitchFamily="34" charset="0"/>
                <a:cs typeface="Arial" panose="020B0604020202020204" pitchFamily="34" charset="0"/>
              </a:rPr>
              <a:t>complete Form PRP-9, Inventory Confirmation and submit to Property Management</a:t>
            </a:r>
            <a:r>
              <a:rPr lang="en-US" sz="1500" dirty="0" smtClean="0">
                <a:latin typeface="Arial" panose="020B0604020202020204" pitchFamily="34" charset="0"/>
                <a:cs typeface="Arial" panose="020B0604020202020204" pitchFamily="34" charset="0"/>
              </a:rPr>
              <a:t>.</a:t>
            </a:r>
          </a:p>
          <a:p>
            <a:pPr marL="0" indent="0">
              <a:buNone/>
            </a:pPr>
            <a:endParaRPr lang="en-US" sz="1500"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500" dirty="0">
                <a:latin typeface="Arial" panose="020B0604020202020204" pitchFamily="34" charset="0"/>
                <a:cs typeface="Arial" panose="020B0604020202020204" pitchFamily="34" charset="0"/>
              </a:rPr>
              <a:t>This form requires the signature of the Property Custodian, the Department Manager/Director, or the appropriate Division Supervisor. </a:t>
            </a:r>
          </a:p>
          <a:p>
            <a:pPr lvl="1">
              <a:buFont typeface="Wingdings" panose="05000000000000000000" pitchFamily="2" charset="2"/>
              <a:buChar char="v"/>
            </a:pPr>
            <a:r>
              <a:rPr lang="en-US" sz="1500" dirty="0">
                <a:latin typeface="Arial" panose="020B0604020202020204" pitchFamily="34" charset="0"/>
                <a:cs typeface="Arial" panose="020B0604020202020204" pitchFamily="34" charset="0"/>
              </a:rPr>
              <a:t>This form is due to Property Management within 30 days of the Annual Inventory due date. </a:t>
            </a:r>
            <a:endParaRPr lang="en-US" sz="1500" dirty="0" smtClean="0">
              <a:latin typeface="Arial" panose="020B0604020202020204" pitchFamily="34" charset="0"/>
              <a:cs typeface="Arial" panose="020B0604020202020204" pitchFamily="34" charset="0"/>
            </a:endParaRPr>
          </a:p>
          <a:p>
            <a:pPr marL="457200" lvl="1" indent="0">
              <a:buNone/>
            </a:pPr>
            <a:endParaRPr lang="en-US" sz="15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For a detailing of Annual Physical Inventory processes, refer to UH Property Management Guidelines</a:t>
            </a:r>
          </a:p>
          <a:p>
            <a:pPr lvl="1"/>
            <a:endParaRPr lang="en-US" sz="1800" dirty="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25</a:t>
            </a:fld>
            <a:endParaRPr lang="en-US"/>
          </a:p>
        </p:txBody>
      </p:sp>
    </p:spTree>
    <p:extLst>
      <p:ext uri="{BB962C8B-B14F-4D97-AF65-F5344CB8AC3E}">
        <p14:creationId xmlns:p14="http://schemas.microsoft.com/office/powerpoint/2010/main" val="306109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762000" y="609600"/>
            <a:ext cx="2514600" cy="5333999"/>
          </a:xfrm>
        </p:spPr>
        <p:txBody>
          <a:bodyPr>
            <a:normAutofit/>
          </a:bodyPr>
          <a:lstStyle/>
          <a:p>
            <a:pPr marL="0" lvl="0" indent="0" algn="ctr">
              <a:lnSpc>
                <a:spcPct val="200000"/>
              </a:lnSpc>
              <a:buClr>
                <a:srgbClr val="AD0101"/>
              </a:buClr>
              <a:buNone/>
            </a:pPr>
            <a:r>
              <a:rPr lang="en-US" sz="1600" b="1" dirty="0">
                <a:solidFill>
                  <a:srgbClr val="303030"/>
                </a:solidFill>
                <a:latin typeface="Arial" panose="020B0604020202020204" pitchFamily="34" charset="0"/>
                <a:cs typeface="Arial" panose="020B0604020202020204" pitchFamily="34" charset="0"/>
              </a:rPr>
              <a:t>Inventory Confirmation</a:t>
            </a:r>
            <a:br>
              <a:rPr lang="en-US" sz="1600" b="1" dirty="0">
                <a:solidFill>
                  <a:srgbClr val="303030"/>
                </a:solidFill>
                <a:latin typeface="Arial" panose="020B0604020202020204" pitchFamily="34" charset="0"/>
                <a:cs typeface="Arial" panose="020B0604020202020204" pitchFamily="34" charset="0"/>
              </a:rPr>
            </a:br>
            <a:r>
              <a:rPr lang="en-US" sz="1600" b="1" dirty="0">
                <a:solidFill>
                  <a:srgbClr val="303030"/>
                </a:solidFill>
                <a:latin typeface="Arial" panose="020B0604020202020204" pitchFamily="34" charset="0"/>
                <a:cs typeface="Arial" panose="020B0604020202020204" pitchFamily="34" charset="0"/>
              </a:rPr>
              <a:t>Form PRP-9</a:t>
            </a:r>
          </a:p>
          <a:p>
            <a:pPr lvl="0">
              <a:lnSpc>
                <a:spcPct val="200000"/>
              </a:lnSpc>
              <a:buClr>
                <a:srgbClr val="AD0101"/>
              </a:buClr>
              <a:buFont typeface="Wingdings" panose="05000000000000000000" pitchFamily="2" charset="2"/>
              <a:buChar char="v"/>
            </a:pPr>
            <a:r>
              <a:rPr lang="en-US" sz="1200" dirty="0" smtClean="0">
                <a:solidFill>
                  <a:srgbClr val="303030"/>
                </a:solidFill>
                <a:latin typeface="Arial" panose="020B0604020202020204" pitchFamily="34" charset="0"/>
                <a:cs typeface="Arial" panose="020B0604020202020204" pitchFamily="34" charset="0"/>
              </a:rPr>
              <a:t>Complete </a:t>
            </a:r>
            <a:r>
              <a:rPr lang="en-US" sz="1200" dirty="0">
                <a:solidFill>
                  <a:srgbClr val="303030"/>
                </a:solidFill>
                <a:latin typeface="Arial" panose="020B0604020202020204" pitchFamily="34" charset="0"/>
                <a:cs typeface="Arial" panose="020B0604020202020204" pitchFamily="34" charset="0"/>
              </a:rPr>
              <a:t>Form PRP-9 when the final, completed Departmental Inventory Report is received from Property Management.</a:t>
            </a:r>
          </a:p>
          <a:p>
            <a:pPr lvl="0">
              <a:lnSpc>
                <a:spcPct val="200000"/>
              </a:lnSpc>
              <a:buClr>
                <a:srgbClr val="AD0101"/>
              </a:buClr>
              <a:buFont typeface="Wingdings" panose="05000000000000000000" pitchFamily="2" charset="2"/>
              <a:buChar char="v"/>
            </a:pPr>
            <a:r>
              <a:rPr lang="en-US" sz="1200" dirty="0">
                <a:solidFill>
                  <a:srgbClr val="303030"/>
                </a:solidFill>
                <a:latin typeface="Arial" panose="020B0604020202020204" pitchFamily="34" charset="0"/>
                <a:cs typeface="Arial" panose="020B0604020202020204" pitchFamily="34" charset="0"/>
              </a:rPr>
              <a:t>Obtain all required signatures.</a:t>
            </a:r>
          </a:p>
          <a:p>
            <a:pPr lvl="0">
              <a:lnSpc>
                <a:spcPct val="200000"/>
              </a:lnSpc>
              <a:buClr>
                <a:srgbClr val="AD0101"/>
              </a:buClr>
              <a:buFont typeface="Wingdings" panose="05000000000000000000" pitchFamily="2" charset="2"/>
              <a:buChar char="v"/>
            </a:pPr>
            <a:r>
              <a:rPr lang="en-US" sz="1200" dirty="0">
                <a:solidFill>
                  <a:srgbClr val="303030"/>
                </a:solidFill>
                <a:latin typeface="Arial" panose="020B0604020202020204" pitchFamily="34" charset="0"/>
                <a:cs typeface="Arial" panose="020B0604020202020204" pitchFamily="34" charset="0"/>
              </a:rPr>
              <a:t>Submit to Property Management within 30 days of the annual inventory completion date.</a:t>
            </a:r>
          </a:p>
          <a:p>
            <a:endParaRPr lang="en-US" dirty="0"/>
          </a:p>
        </p:txBody>
      </p:sp>
      <p:sp>
        <p:nvSpPr>
          <p:cNvPr id="5" name="Slide Number Placeholder 4"/>
          <p:cNvSpPr>
            <a:spLocks noGrp="1"/>
          </p:cNvSpPr>
          <p:nvPr>
            <p:ph type="sldNum" sz="quarter" idx="12"/>
            <p:custDataLst>
              <p:tags r:id="rId2"/>
            </p:custDataLst>
          </p:nvPr>
        </p:nvSpPr>
        <p:spPr>
          <a:xfrm>
            <a:off x="7620000" y="5687568"/>
            <a:ext cx="762000" cy="365125"/>
          </a:xfrm>
        </p:spPr>
        <p:txBody>
          <a:bodyPr/>
          <a:lstStyle/>
          <a:p>
            <a:pPr>
              <a:defRPr/>
            </a:pPr>
            <a:fld id="{77D325C9-CD1F-4120-B72D-0818CD0EBD59}" type="slidenum">
              <a:rPr lang="en-US" smtClean="0"/>
              <a:pPr>
                <a:defRPr/>
              </a:pPr>
              <a:t>26</a:t>
            </a:fld>
            <a:endParaRPr lang="en-US"/>
          </a:p>
        </p:txBody>
      </p:sp>
      <p:pic>
        <p:nvPicPr>
          <p:cNvPr id="16386"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429000" y="609600"/>
            <a:ext cx="442829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397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custDataLst>
              <p:tags r:id="rId1"/>
            </p:custDataLst>
          </p:nvPr>
        </p:nvSpPr>
        <p:spPr>
          <a:xfrm>
            <a:off x="762000" y="685800"/>
            <a:ext cx="7543800" cy="3810000"/>
          </a:xfrm>
        </p:spPr>
        <p:txBody>
          <a:bodyPr>
            <a:normAutofit/>
          </a:bodyPr>
          <a:lstStyle/>
          <a:p>
            <a:pPr marL="0" indent="0" algn="ctr">
              <a:buNone/>
            </a:pPr>
            <a:r>
              <a:rPr lang="en-US" sz="2800" b="1" dirty="0">
                <a:latin typeface="Arial" panose="020B0604020202020204" pitchFamily="34" charset="0"/>
                <a:cs typeface="Arial" panose="020B0604020202020204" pitchFamily="34" charset="0"/>
              </a:rPr>
              <a:t>Departmental Audit</a:t>
            </a:r>
            <a:endParaRPr lang="en-US" sz="2800" b="1" dirty="0" smtClean="0">
              <a:latin typeface="Arial" panose="020B0604020202020204" pitchFamily="34" charset="0"/>
              <a:cs typeface="Arial" panose="020B0604020202020204" pitchFamily="34" charset="0"/>
            </a:endParaRPr>
          </a:p>
          <a:p>
            <a:pPr eaLnBrk="1" hangingPunct="1"/>
            <a:endParaRPr lang="en-US" sz="14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Each year, after all inventories are complete, 15 departments are randomly selected for inventory verification audits.</a:t>
            </a:r>
          </a:p>
          <a:p>
            <a:pPr eaLnBrk="1" hangingPunct="1">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Once the department is selected, Property Management will contact your department to schedule the verification.</a:t>
            </a:r>
          </a:p>
          <a:p>
            <a:pPr eaLnBrk="1" hangingPunct="1">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Inventory audit verification includes confirming the location and existence of a sample of departmental assets to the most recently submitted inventory report.</a:t>
            </a:r>
          </a:p>
          <a:p>
            <a:pPr eaLnBrk="1" hangingPunct="1">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For a detailing of Annual Physical Inventory processes, refer to UH Property Management Guidelines </a:t>
            </a:r>
            <a:r>
              <a:rPr lang="en-US" sz="1400" dirty="0">
                <a:latin typeface="Arial" panose="020B0604020202020204" pitchFamily="34" charset="0"/>
                <a:cs typeface="Arial" panose="020B0604020202020204" pitchFamily="34" charset="0"/>
              </a:rPr>
              <a:t>at </a:t>
            </a:r>
            <a:r>
              <a:rPr lang="en-US" sz="1400" dirty="0">
                <a:latin typeface="Arial" panose="020B0604020202020204" pitchFamily="34" charset="0"/>
                <a:cs typeface="Arial" panose="020B0604020202020204" pitchFamily="34" charset="0"/>
                <a:hlinkClick r:id="rId5"/>
              </a:rPr>
              <a:t>http://</a:t>
            </a:r>
            <a:r>
              <a:rPr lang="en-US" sz="1400" dirty="0" smtClean="0">
                <a:latin typeface="Arial" panose="020B0604020202020204" pitchFamily="34" charset="0"/>
                <a:cs typeface="Arial" panose="020B0604020202020204" pitchFamily="34" charset="0"/>
                <a:hlinkClick r:id="rId5"/>
              </a:rPr>
              <a:t>www.uh.edu/finance/pages/PM_Website.htm</a:t>
            </a:r>
            <a:endParaRPr lang="en-US" sz="1400" dirty="0" smtClean="0">
              <a:latin typeface="Arial" panose="020B0604020202020204" pitchFamily="34" charset="0"/>
              <a:cs typeface="Arial" panose="020B0604020202020204" pitchFamily="34" charset="0"/>
            </a:endParaRPr>
          </a:p>
          <a:p>
            <a:pPr marL="0" indent="0">
              <a:buNone/>
            </a:pPr>
            <a:endParaRPr lang="en-US" sz="1800" dirty="0"/>
          </a:p>
        </p:txBody>
      </p:sp>
      <p:sp>
        <p:nvSpPr>
          <p:cNvPr id="36866" name="Slide Number Placeholder 5"/>
          <p:cNvSpPr>
            <a:spLocks noGrp="1"/>
          </p:cNvSpPr>
          <p:nvPr>
            <p:ph type="sldNum" sz="quarter" idx="12"/>
            <p:custDataLst>
              <p:tags r:id="rId2"/>
            </p:custDataLst>
          </p:nvPr>
        </p:nvSpPr>
        <p:spPr>
          <a:xfrm>
            <a:off x="7620000" y="5687568"/>
            <a:ext cx="762000" cy="365125"/>
          </a:xfrm>
          <a:noFill/>
        </p:spPr>
        <p:txBody>
          <a:bodyPr/>
          <a:lstStyle/>
          <a:p>
            <a:fld id="{1329C0D5-9DE7-4737-9DF6-820093EA95BC}" type="slidenum">
              <a:rPr lang="en-US" smtClean="0"/>
              <a:pPr/>
              <a:t>27</a:t>
            </a:fld>
            <a:endParaRPr lang="en-US" dirty="0" smtClean="0"/>
          </a:p>
        </p:txBody>
      </p:sp>
    </p:spTree>
    <p:extLst>
      <p:ext uri="{BB962C8B-B14F-4D97-AF65-F5344CB8AC3E}">
        <p14:creationId xmlns:p14="http://schemas.microsoft.com/office/powerpoint/2010/main" val="324761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7620000" y="5687568"/>
            <a:ext cx="762000" cy="365125"/>
          </a:xfrm>
        </p:spPr>
        <p:txBody>
          <a:bodyPr/>
          <a:lstStyle/>
          <a:p>
            <a:pPr>
              <a:defRPr/>
            </a:pPr>
            <a:fld id="{E112C6AB-5301-4353-9EFE-6AEBDD21D47E}" type="slidenum">
              <a:rPr lang="en-US" smtClean="0"/>
              <a:pPr>
                <a:defRPr/>
              </a:pPr>
              <a:t>28</a:t>
            </a:fld>
            <a:endParaRPr lang="en-US"/>
          </a:p>
        </p:txBody>
      </p:sp>
      <p:sp>
        <p:nvSpPr>
          <p:cNvPr id="3" name="Rectangle 2"/>
          <p:cNvSpPr/>
          <p:nvPr>
            <p:custDataLst>
              <p:tags r:id="rId2"/>
            </p:custDataLst>
          </p:nvPr>
        </p:nvSpPr>
        <p:spPr>
          <a:xfrm>
            <a:off x="838200" y="990600"/>
            <a:ext cx="7467600" cy="461665"/>
          </a:xfrm>
          <a:prstGeom prst="rect">
            <a:avLst/>
          </a:prstGeom>
        </p:spPr>
        <p:txBody>
          <a:bodyPr wrap="square">
            <a:spAutoFit/>
          </a:bodyPr>
          <a:lstStyle/>
          <a:p>
            <a:pPr algn="ctr"/>
            <a:r>
              <a:rPr lang="en-US" sz="2400" b="1" dirty="0"/>
              <a:t>Scanners</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1" y="1752600"/>
            <a:ext cx="6934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594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custDataLst>
              <p:tags r:id="rId1"/>
            </p:custDataLst>
          </p:nvPr>
        </p:nvSpPr>
        <p:spPr>
          <a:xfrm>
            <a:off x="762000" y="1295400"/>
            <a:ext cx="7543800" cy="2590800"/>
          </a:xfrm>
        </p:spPr>
        <p:txBody>
          <a:bodyPr>
            <a:normAutofit lnSpcReduction="10000"/>
          </a:bodyPr>
          <a:lstStyle/>
          <a:p>
            <a:pPr marL="0" indent="0" algn="ctr">
              <a:lnSpc>
                <a:spcPct val="80000"/>
              </a:lnSpc>
              <a:buNone/>
            </a:pPr>
            <a:r>
              <a:rPr lang="en-US" sz="2800" b="1" dirty="0" smtClean="0">
                <a:latin typeface="Arial" panose="020B0604020202020204" pitchFamily="34" charset="0"/>
                <a:cs typeface="Arial" panose="020B0604020202020204" pitchFamily="34" charset="0"/>
              </a:rPr>
              <a:t>Scanners</a:t>
            </a:r>
          </a:p>
          <a:p>
            <a:pPr marL="0" indent="0">
              <a:lnSpc>
                <a:spcPct val="80000"/>
              </a:lnSpc>
              <a:buNone/>
            </a:pPr>
            <a:endParaRPr lang="en-US" sz="14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All training on how to use the scanner is conducted one on one at the time of pick up</a:t>
            </a:r>
          </a:p>
          <a:p>
            <a:pPr eaLnBrk="1" hangingPunct="1">
              <a:lnSpc>
                <a:spcPct val="80000"/>
              </a:lnSpc>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Scanners can be picked up after 9:00 AM on Mondays</a:t>
            </a:r>
          </a:p>
          <a:p>
            <a:pPr marL="0" indent="0" eaLnBrk="1" hangingPunct="1">
              <a:lnSpc>
                <a:spcPct val="80000"/>
              </a:lnSpc>
              <a:buNone/>
            </a:pPr>
            <a:r>
              <a:rPr lang="en-US" sz="1400" dirty="0" smtClean="0">
                <a:latin typeface="Arial" panose="020B0604020202020204" pitchFamily="34" charset="0"/>
                <a:cs typeface="Arial" panose="020B0604020202020204" pitchFamily="34" charset="0"/>
              </a:rPr>
              <a:t> </a:t>
            </a:r>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Scanners are due by 12:00 noon on Friday of the same week</a:t>
            </a:r>
          </a:p>
          <a:p>
            <a:pPr eaLnBrk="1" hangingPunct="1">
              <a:lnSpc>
                <a:spcPct val="80000"/>
              </a:lnSpc>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Scanner batteries will last for approximately five days if the scanner is turned off when not in use</a:t>
            </a:r>
          </a:p>
          <a:p>
            <a:pPr eaLnBrk="1" hangingPunct="1">
              <a:lnSpc>
                <a:spcPct val="80000"/>
              </a:lnSpc>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v"/>
            </a:pPr>
            <a:r>
              <a:rPr lang="en-US" sz="1400" u="sng" dirty="0" smtClean="0">
                <a:latin typeface="Arial" panose="020B0604020202020204" pitchFamily="34" charset="0"/>
                <a:cs typeface="Arial" panose="020B0604020202020204" pitchFamily="34" charset="0"/>
              </a:rPr>
              <a:t>Scanners are not available for weekend use</a:t>
            </a:r>
          </a:p>
        </p:txBody>
      </p:sp>
      <p:sp>
        <p:nvSpPr>
          <p:cNvPr id="31746" name="Slide Number Placeholder 5"/>
          <p:cNvSpPr>
            <a:spLocks noGrp="1"/>
          </p:cNvSpPr>
          <p:nvPr>
            <p:ph type="sldNum" sz="quarter" idx="12"/>
            <p:custDataLst>
              <p:tags r:id="rId2"/>
            </p:custDataLst>
          </p:nvPr>
        </p:nvSpPr>
        <p:spPr>
          <a:xfrm>
            <a:off x="7620000" y="5687568"/>
            <a:ext cx="762000" cy="365125"/>
          </a:xfrm>
          <a:noFill/>
        </p:spPr>
        <p:txBody>
          <a:bodyPr/>
          <a:lstStyle/>
          <a:p>
            <a:fld id="{3B5BC048-32F3-411B-9565-E788695B2868}" type="slidenum">
              <a:rPr lang="en-US" smtClean="0"/>
              <a:pPr/>
              <a:t>29</a:t>
            </a:fld>
            <a:endParaRPr lang="en-US" smtClean="0"/>
          </a:p>
        </p:txBody>
      </p:sp>
    </p:spTree>
    <p:extLst>
      <p:ext uri="{BB962C8B-B14F-4D97-AF65-F5344CB8AC3E}">
        <p14:creationId xmlns:p14="http://schemas.microsoft.com/office/powerpoint/2010/main" val="80805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09600"/>
            <a:ext cx="7520940" cy="548640"/>
          </a:xfrm>
        </p:spPr>
        <p:txBody>
          <a:bodyPr>
            <a:normAutofit/>
          </a:bodyPr>
          <a:lstStyle/>
          <a:p>
            <a:pPr algn="ctr"/>
            <a:r>
              <a:rPr lang="en-US" sz="2800" b="1" dirty="0" smtClean="0">
                <a:latin typeface="Arial" panose="020B0604020202020204" pitchFamily="34" charset="0"/>
                <a:cs typeface="Arial" panose="020B0604020202020204" pitchFamily="34" charset="0"/>
              </a:rPr>
              <a:t>Topics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762000" y="1600200"/>
            <a:ext cx="7315200" cy="2514600"/>
          </a:xfrm>
        </p:spPr>
        <p:txBody>
          <a:bodyPr>
            <a:normAutofit/>
          </a:bodyPr>
          <a:lstStyle/>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Who is Responsible?</a:t>
            </a:r>
          </a:p>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Who are the departmental Property Custodians?</a:t>
            </a:r>
          </a:p>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What are my responsibilities if I am assigned as the Property Custodian?</a:t>
            </a:r>
          </a:p>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Why property management is important?</a:t>
            </a:r>
          </a:p>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What are capital and non-capital assets?</a:t>
            </a:r>
          </a:p>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How should I keep track, maintain, and/or dispose of university property?</a:t>
            </a:r>
          </a:p>
          <a:p>
            <a:pPr marL="457200" indent="-457200">
              <a:buFont typeface="Wingdings" panose="05000000000000000000" pitchFamily="2" charset="2"/>
              <a:buChar char="v"/>
            </a:pPr>
            <a:r>
              <a:rPr lang="en-US" sz="1400" b="0" dirty="0" smtClean="0">
                <a:latin typeface="Arial" panose="020B0604020202020204" pitchFamily="34" charset="0"/>
                <a:cs typeface="Arial" panose="020B0604020202020204" pitchFamily="34" charset="0"/>
              </a:rPr>
              <a:t>Whom should I contact for more guidance?</a:t>
            </a:r>
          </a:p>
          <a:p>
            <a:pPr marL="0" indent="0">
              <a:buNone/>
            </a:pPr>
            <a:endParaRPr lang="en-US" sz="2400" dirty="0"/>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3</a:t>
            </a:fld>
            <a:endParaRPr lang="en-US"/>
          </a:p>
        </p:txBody>
      </p:sp>
    </p:spTree>
    <p:extLst>
      <p:ext uri="{BB962C8B-B14F-4D97-AF65-F5344CB8AC3E}">
        <p14:creationId xmlns:p14="http://schemas.microsoft.com/office/powerpoint/2010/main" val="316221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custDataLst>
              <p:tags r:id="rId1"/>
            </p:custDataLst>
          </p:nvPr>
        </p:nvSpPr>
        <p:spPr>
          <a:xfrm>
            <a:off x="762000" y="685800"/>
            <a:ext cx="7543800" cy="2209800"/>
          </a:xfrm>
        </p:spPr>
        <p:txBody>
          <a:bodyPr>
            <a:normAutofit fontScale="92500" lnSpcReduction="20000"/>
          </a:bodyPr>
          <a:lstStyle/>
          <a:p>
            <a:pPr eaLnBrk="1" hangingPunct="1"/>
            <a:endParaRPr lang="en-US" dirty="0" smtClean="0"/>
          </a:p>
          <a:p>
            <a:pPr marL="0" indent="0" algn="ctr">
              <a:buNone/>
            </a:pPr>
            <a:r>
              <a:rPr lang="en-US" sz="2800" b="1" dirty="0">
                <a:latin typeface="Arial" panose="020B0604020202020204" pitchFamily="34" charset="0"/>
                <a:cs typeface="Arial" panose="020B0604020202020204" pitchFamily="34" charset="0"/>
              </a:rPr>
              <a:t>Scanners</a:t>
            </a:r>
          </a:p>
          <a:p>
            <a:pPr eaLnBrk="1" hangingPunct="1"/>
            <a:endParaRPr lang="en-US" dirty="0" smtClean="0"/>
          </a:p>
          <a:p>
            <a:pPr eaLnBrk="1" hangingPunct="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If you experience any problems with the scanners, contact Langston Royster at x3-8760 for technical assistance</a:t>
            </a:r>
          </a:p>
          <a:p>
            <a:pPr eaLnBrk="1" hangingPunct="1">
              <a:buFont typeface="Wingdings" panose="05000000000000000000" pitchFamily="2" charset="2"/>
              <a:buChar char="v"/>
            </a:pPr>
            <a:endParaRPr lang="en-US" sz="15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If a scanner is not functioning properly, please notify Langston before or when the scanner is returned to Property Management</a:t>
            </a:r>
          </a:p>
          <a:p>
            <a:pPr eaLnBrk="1" hangingPunct="1"/>
            <a:endParaRPr lang="en-US" dirty="0" smtClean="0"/>
          </a:p>
        </p:txBody>
      </p:sp>
      <p:sp>
        <p:nvSpPr>
          <p:cNvPr id="32770" name="Slide Number Placeholder 5"/>
          <p:cNvSpPr>
            <a:spLocks noGrp="1"/>
          </p:cNvSpPr>
          <p:nvPr>
            <p:ph type="sldNum" sz="quarter" idx="12"/>
            <p:custDataLst>
              <p:tags r:id="rId2"/>
            </p:custDataLst>
          </p:nvPr>
        </p:nvSpPr>
        <p:spPr>
          <a:xfrm>
            <a:off x="7620000" y="5687568"/>
            <a:ext cx="762000" cy="365125"/>
          </a:xfrm>
          <a:noFill/>
        </p:spPr>
        <p:txBody>
          <a:bodyPr/>
          <a:lstStyle/>
          <a:p>
            <a:fld id="{1097D54F-93DD-4377-B87B-FFA99F3E4113}" type="slidenum">
              <a:rPr lang="en-US" smtClean="0"/>
              <a:pPr/>
              <a:t>30</a:t>
            </a:fld>
            <a:endParaRPr lang="en-US" smtClean="0"/>
          </a:p>
        </p:txBody>
      </p:sp>
    </p:spTree>
    <p:extLst>
      <p:ext uri="{BB962C8B-B14F-4D97-AF65-F5344CB8AC3E}">
        <p14:creationId xmlns:p14="http://schemas.microsoft.com/office/powerpoint/2010/main" val="35956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custDataLst>
              <p:tags r:id="rId1"/>
            </p:custDataLst>
          </p:nvPr>
        </p:nvSpPr>
        <p:spPr>
          <a:xfrm>
            <a:off x="762000" y="838200"/>
            <a:ext cx="7543800" cy="4876800"/>
          </a:xfrm>
        </p:spPr>
        <p:txBody>
          <a:bodyPr>
            <a:normAutofit/>
          </a:bodyPr>
          <a:lstStyle/>
          <a:p>
            <a:pPr marL="0" indent="0" algn="ctr">
              <a:lnSpc>
                <a:spcPct val="80000"/>
              </a:lnSpc>
              <a:buNone/>
            </a:pPr>
            <a:r>
              <a:rPr lang="en-US" sz="3300" b="1" dirty="0">
                <a:latin typeface="Arial" panose="020B0604020202020204" pitchFamily="34" charset="0"/>
                <a:cs typeface="Arial" panose="020B0604020202020204" pitchFamily="34" charset="0"/>
              </a:rPr>
              <a:t>Scanner </a:t>
            </a:r>
            <a:r>
              <a:rPr lang="en-US" sz="3300" b="1" dirty="0" smtClean="0">
                <a:latin typeface="Arial" panose="020B0604020202020204" pitchFamily="34" charset="0"/>
                <a:cs typeface="Arial" panose="020B0604020202020204" pitchFamily="34" charset="0"/>
              </a:rPr>
              <a:t>Tips</a:t>
            </a:r>
            <a:endParaRPr lang="en-US" sz="3300" b="1" dirty="0">
              <a:latin typeface="Arial" panose="020B0604020202020204" pitchFamily="34" charset="0"/>
              <a:cs typeface="Arial" panose="020B0604020202020204" pitchFamily="34" charset="0"/>
            </a:endParaRPr>
          </a:p>
          <a:p>
            <a:pPr marL="0" indent="0" algn="ctr">
              <a:lnSpc>
                <a:spcPct val="80000"/>
              </a:lnSpc>
              <a:buNone/>
            </a:pPr>
            <a:endParaRPr lang="en-US" sz="2800" dirty="0" smtClean="0"/>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Carry scanners in the bags provided by Property Management.</a:t>
            </a:r>
          </a:p>
          <a:p>
            <a:pPr eaLnBrk="1" hangingPunct="1">
              <a:lnSpc>
                <a:spcPct val="80000"/>
              </a:lnSpc>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One of the most common scanner problems is when the scanner does not read the location tags in the doorways. This can occur because the ink has dried out or the tag is damaged. Contact Property Management to obtain new doorway location tags.</a:t>
            </a:r>
          </a:p>
          <a:p>
            <a:pPr eaLnBrk="1" hangingPunct="1">
              <a:lnSpc>
                <a:spcPct val="80000"/>
              </a:lnSpc>
              <a:buFont typeface="Wingdings" panose="05000000000000000000" pitchFamily="2" charset="2"/>
              <a:buChar char="v"/>
            </a:pPr>
            <a:endParaRPr lang="en-US" sz="14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Location and equipment tag numbers can be keyed directly into the scanner. </a:t>
            </a:r>
          </a:p>
          <a:p>
            <a:pPr marL="0" indent="0" eaLnBrk="1" hangingPunct="1">
              <a:lnSpc>
                <a:spcPct val="80000"/>
              </a:lnSpc>
              <a:buNone/>
            </a:pPr>
            <a:endParaRPr lang="en-US" sz="1400" dirty="0" smtClean="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If location or equipment tags are missing or the scanner is not reading them, submit a request for replacement tags to Property Management.</a:t>
            </a:r>
          </a:p>
          <a:p>
            <a:pPr>
              <a:lnSpc>
                <a:spcPct val="80000"/>
              </a:lnSpc>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Scan everything with a property tag.  You do not have to scan the serial number tag, only property tags</a:t>
            </a:r>
          </a:p>
          <a:p>
            <a:pPr>
              <a:lnSpc>
                <a:spcPct val="90000"/>
              </a:lnSpc>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Turn the scanner off when you are done scanning to conserve the battery</a:t>
            </a:r>
          </a:p>
          <a:p>
            <a:pPr marL="0" indent="0" eaLnBrk="1" hangingPunct="1">
              <a:lnSpc>
                <a:spcPct val="80000"/>
              </a:lnSpc>
              <a:buNone/>
            </a:pPr>
            <a:endParaRPr lang="en-US" sz="1400" dirty="0" smtClean="0">
              <a:latin typeface="Arial" panose="020B0604020202020204" pitchFamily="34" charset="0"/>
              <a:cs typeface="Arial" panose="020B0604020202020204" pitchFamily="34" charset="0"/>
            </a:endParaRPr>
          </a:p>
          <a:p>
            <a:pPr marL="0" indent="0" eaLnBrk="1" hangingPunct="1">
              <a:lnSpc>
                <a:spcPct val="80000"/>
              </a:lnSpc>
              <a:buNone/>
            </a:pPr>
            <a:endParaRPr lang="en-US" sz="2200" dirty="0" smtClean="0"/>
          </a:p>
        </p:txBody>
      </p:sp>
      <p:sp>
        <p:nvSpPr>
          <p:cNvPr id="33794" name="Slide Number Placeholder 5"/>
          <p:cNvSpPr>
            <a:spLocks noGrp="1"/>
          </p:cNvSpPr>
          <p:nvPr>
            <p:ph type="sldNum" sz="quarter" idx="12"/>
            <p:custDataLst>
              <p:tags r:id="rId2"/>
            </p:custDataLst>
          </p:nvPr>
        </p:nvSpPr>
        <p:spPr>
          <a:xfrm>
            <a:off x="7620000" y="5687568"/>
            <a:ext cx="762000" cy="365125"/>
          </a:xfrm>
          <a:noFill/>
        </p:spPr>
        <p:txBody>
          <a:bodyPr/>
          <a:lstStyle/>
          <a:p>
            <a:fld id="{2D11062C-1493-4FFE-8F64-AE1625B8822A}" type="slidenum">
              <a:rPr lang="en-US" smtClean="0"/>
              <a:pPr/>
              <a:t>31</a:t>
            </a:fld>
            <a:endParaRPr lang="en-US" smtClean="0"/>
          </a:p>
        </p:txBody>
      </p:sp>
    </p:spTree>
    <p:extLst>
      <p:ext uri="{BB962C8B-B14F-4D97-AF65-F5344CB8AC3E}">
        <p14:creationId xmlns:p14="http://schemas.microsoft.com/office/powerpoint/2010/main" val="77882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7620000" y="5687568"/>
            <a:ext cx="762000" cy="365125"/>
          </a:xfrm>
        </p:spPr>
        <p:txBody>
          <a:bodyPr/>
          <a:lstStyle/>
          <a:p>
            <a:pPr>
              <a:defRPr/>
            </a:pPr>
            <a:fld id="{E112C6AB-5301-4353-9EFE-6AEBDD21D47E}" type="slidenum">
              <a:rPr lang="en-US" smtClean="0"/>
              <a:pPr>
                <a:defRPr/>
              </a:pPr>
              <a:t>32</a:t>
            </a:fld>
            <a:endParaRPr lang="en-US"/>
          </a:p>
        </p:txBody>
      </p:sp>
      <p:sp>
        <p:nvSpPr>
          <p:cNvPr id="3" name="Rectangle 2"/>
          <p:cNvSpPr/>
          <p:nvPr>
            <p:custDataLst>
              <p:tags r:id="rId2"/>
            </p:custDataLst>
          </p:nvPr>
        </p:nvSpPr>
        <p:spPr>
          <a:xfrm>
            <a:off x="838200" y="762000"/>
            <a:ext cx="7391400"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Property Management Forms</a:t>
            </a: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637" y="1752601"/>
            <a:ext cx="610656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254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00" y="685800"/>
            <a:ext cx="6781800" cy="685800"/>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Departmental Asset Transfers – PRP-1A</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762000" y="1676400"/>
            <a:ext cx="7543800" cy="4114800"/>
          </a:xfrm>
        </p:spPr>
        <p:txBody>
          <a:bodyPr>
            <a:normAutofit/>
          </a:bodyPr>
          <a:lstStyle/>
          <a:p>
            <a:pPr marL="0" indent="0">
              <a:buNone/>
            </a:pPr>
            <a:r>
              <a:rPr lang="en-US" sz="1400" dirty="0">
                <a:latin typeface="Arial" panose="020B0604020202020204" pitchFamily="34" charset="0"/>
                <a:cs typeface="Arial" panose="020B0604020202020204" pitchFamily="34" charset="0"/>
              </a:rPr>
              <a:t>Form PRP-1A is used for transfers from one campus department to another campus department.  Form PRP-1A is completed and approved </a:t>
            </a:r>
            <a:r>
              <a:rPr lang="en-US" sz="1400" dirty="0" smtClean="0">
                <a:latin typeface="Arial" panose="020B0604020202020204" pitchFamily="34" charset="0"/>
                <a:cs typeface="Arial" panose="020B0604020202020204" pitchFamily="34" charset="0"/>
              </a:rPr>
              <a:t>via </a:t>
            </a:r>
            <a:r>
              <a:rPr lang="en-US" sz="1400" dirty="0">
                <a:latin typeface="Arial" panose="020B0604020202020204" pitchFamily="34" charset="0"/>
                <a:cs typeface="Arial" panose="020B0604020202020204" pitchFamily="34" charset="0"/>
              </a:rPr>
              <a:t>email </a:t>
            </a:r>
            <a:r>
              <a:rPr lang="en-US" sz="1400" dirty="0" smtClean="0">
                <a:latin typeface="Arial" panose="020B0604020202020204" pitchFamily="34" charset="0"/>
                <a:cs typeface="Arial" panose="020B0604020202020204" pitchFamily="34" charset="0"/>
              </a:rPr>
              <a:t>as </a:t>
            </a:r>
            <a:r>
              <a:rPr lang="en-US" sz="1400" dirty="0">
                <a:latin typeface="Arial" panose="020B0604020202020204" pitchFamily="34" charset="0"/>
                <a:cs typeface="Arial" panose="020B0604020202020204" pitchFamily="34" charset="0"/>
              </a:rPr>
              <a:t>follows:</a:t>
            </a:r>
          </a:p>
          <a:p>
            <a:pPr>
              <a:buNone/>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When a tagged item is to be </a:t>
            </a:r>
            <a:r>
              <a:rPr lang="en-US" sz="1400" dirty="0" smtClean="0">
                <a:latin typeface="Arial" panose="020B0604020202020204" pitchFamily="34" charset="0"/>
                <a:cs typeface="Arial" panose="020B0604020202020204" pitchFamily="34" charset="0"/>
              </a:rPr>
              <a:t>transferred, </a:t>
            </a:r>
            <a:r>
              <a:rPr lang="en-US" sz="1400" dirty="0">
                <a:latin typeface="Arial" panose="020B0604020202020204" pitchFamily="34" charset="0"/>
                <a:cs typeface="Arial" panose="020B0604020202020204" pitchFamily="34" charset="0"/>
              </a:rPr>
              <a:t>the sending custodian will fill out the form, including the tag number and serial number.  This form is emailed to the Property Management department. If a work order is required for moving the items, include a copy of the completed work order. </a:t>
            </a:r>
          </a:p>
          <a:p>
            <a:pPr>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Property Management will respond via email with “Approved” or “Rejected”.</a:t>
            </a:r>
          </a:p>
          <a:p>
            <a:pPr>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The sending custodian will print a copy of the approved PRP-1A and attach it on to the tagged item to be moved.</a:t>
            </a:r>
          </a:p>
          <a:p>
            <a:endParaRPr lang="en-US" sz="1400" dirty="0">
              <a:latin typeface="Arial" panose="020B0604020202020204" pitchFamily="34" charset="0"/>
              <a:cs typeface="Arial" panose="020B0604020202020204" pitchFamily="34" charset="0"/>
            </a:endParaRPr>
          </a:p>
          <a:p>
            <a:pPr marL="0" indent="0">
              <a:buNone/>
            </a:pPr>
            <a:r>
              <a:rPr lang="en-US" sz="1400" b="1" u="sng" dirty="0" smtClean="0">
                <a:latin typeface="Arial" panose="020B0604020202020204" pitchFamily="34" charset="0"/>
                <a:cs typeface="Arial" panose="020B0604020202020204" pitchFamily="34" charset="0"/>
              </a:rPr>
              <a:t>Note:</a:t>
            </a:r>
            <a:r>
              <a:rPr lang="en-US" sz="1400" dirty="0" smtClean="0">
                <a:latin typeface="Arial" panose="020B0604020202020204" pitchFamily="34" charset="0"/>
                <a:cs typeface="Arial" panose="020B0604020202020204" pitchFamily="34" charset="0"/>
              </a:rPr>
              <a:t> No </a:t>
            </a:r>
            <a:r>
              <a:rPr lang="en-US" sz="1400" dirty="0">
                <a:latin typeface="Arial" panose="020B0604020202020204" pitchFamily="34" charset="0"/>
                <a:cs typeface="Arial" panose="020B0604020202020204" pitchFamily="34" charset="0"/>
              </a:rPr>
              <a:t>tagged item can be moved until both the sending custodian and Property Management have approved the transfer and a copy is attached to the </a:t>
            </a:r>
            <a:r>
              <a:rPr lang="en-US" sz="1400" dirty="0" smtClean="0">
                <a:latin typeface="Arial" panose="020B0604020202020204" pitchFamily="34" charset="0"/>
                <a:cs typeface="Arial" panose="020B0604020202020204" pitchFamily="34" charset="0"/>
              </a:rPr>
              <a:t>item.</a:t>
            </a:r>
            <a:endParaRPr lang="en-US" sz="14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lstStyle/>
          <a:p>
            <a:pPr>
              <a:defRPr/>
            </a:pPr>
            <a:fld id="{6386030A-B1E4-4CA0-9771-E322E151098F}" type="slidenum">
              <a:rPr lang="en-US" smtClean="0"/>
              <a:pPr>
                <a:defRPr/>
              </a:pPr>
              <a:t>33</a:t>
            </a:fld>
            <a:endParaRPr lang="en-US"/>
          </a:p>
        </p:txBody>
      </p:sp>
    </p:spTree>
    <p:extLst>
      <p:ext uri="{BB962C8B-B14F-4D97-AF65-F5344CB8AC3E}">
        <p14:creationId xmlns:p14="http://schemas.microsoft.com/office/powerpoint/2010/main" val="3127188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838200" y="990600"/>
            <a:ext cx="2362200" cy="4191000"/>
          </a:xfrm>
        </p:spPr>
        <p:txBody>
          <a:bodyPr>
            <a:normAutofit lnSpcReduction="10000"/>
          </a:bodyPr>
          <a:lstStyle/>
          <a:p>
            <a:pPr marL="0" indent="0" algn="ctr">
              <a:lnSpc>
                <a:spcPct val="110000"/>
              </a:lnSpc>
              <a:buNone/>
            </a:pPr>
            <a:r>
              <a:rPr lang="en-US" sz="2400" b="1" dirty="0" smtClean="0">
                <a:latin typeface="Arial" panose="020B0604020202020204" pitchFamily="34" charset="0"/>
                <a:cs typeface="Arial" panose="020B0604020202020204" pitchFamily="34" charset="0"/>
              </a:rPr>
              <a:t>Form PRP-1A</a:t>
            </a:r>
          </a:p>
          <a:p>
            <a:pPr marL="0" indent="0">
              <a:lnSpc>
                <a:spcPct val="200000"/>
              </a:lnSpc>
              <a:buNone/>
            </a:pPr>
            <a:r>
              <a:rPr lang="en-US" sz="1500" dirty="0" smtClean="0">
                <a:latin typeface="Arial" panose="020B0604020202020204" pitchFamily="34" charset="0"/>
                <a:cs typeface="Arial" panose="020B0604020202020204" pitchFamily="34" charset="0"/>
              </a:rPr>
              <a:t>Complete </a:t>
            </a:r>
            <a:r>
              <a:rPr lang="en-US" sz="1500" dirty="0">
                <a:latin typeface="Arial" panose="020B0604020202020204" pitchFamily="34" charset="0"/>
                <a:cs typeface="Arial" panose="020B0604020202020204" pitchFamily="34" charset="0"/>
              </a:rPr>
              <a:t>Form PRP 1-A for transfers between departments. If a work order for moving services is required, attach a copy of the completed work order. Submit to Property Management by email.</a:t>
            </a:r>
          </a:p>
          <a:p>
            <a:pPr>
              <a:lnSpc>
                <a:spcPct val="200000"/>
              </a:lnSpc>
            </a:pPr>
            <a:endParaRPr lang="en-US" dirty="0"/>
          </a:p>
        </p:txBody>
      </p:sp>
      <p:sp>
        <p:nvSpPr>
          <p:cNvPr id="5" name="Slide Number Placeholder 4"/>
          <p:cNvSpPr>
            <a:spLocks noGrp="1"/>
          </p:cNvSpPr>
          <p:nvPr>
            <p:ph type="sldNum" sz="quarter" idx="12"/>
            <p:custDataLst>
              <p:tags r:id="rId2"/>
            </p:custDataLst>
          </p:nvPr>
        </p:nvSpPr>
        <p:spPr>
          <a:xfrm>
            <a:off x="7620000" y="5687568"/>
            <a:ext cx="762000" cy="365125"/>
          </a:xfrm>
        </p:spPr>
        <p:txBody>
          <a:bodyPr/>
          <a:lstStyle/>
          <a:p>
            <a:pPr>
              <a:defRPr/>
            </a:pPr>
            <a:fld id="{77D325C9-CD1F-4120-B72D-0818CD0EBD59}" type="slidenum">
              <a:rPr lang="en-US" smtClean="0"/>
              <a:pPr>
                <a:defRPr/>
              </a:pPr>
              <a:t>34</a:t>
            </a:fld>
            <a:endParaRPr lang="en-US"/>
          </a:p>
        </p:txBody>
      </p:sp>
      <p:pic>
        <p:nvPicPr>
          <p:cNvPr id="19458"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429000" y="609600"/>
            <a:ext cx="457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387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0" y="533400"/>
            <a:ext cx="7543800" cy="4800600"/>
          </a:xfrm>
        </p:spPr>
        <p:txBody>
          <a:bodyPr>
            <a:normAutofit fontScale="62500" lnSpcReduction="20000"/>
          </a:bodyPr>
          <a:lstStyle/>
          <a:p>
            <a:endParaRPr lang="en-US" sz="2400" dirty="0" smtClean="0"/>
          </a:p>
          <a:p>
            <a:pPr marL="0" indent="0" algn="ctr">
              <a:buNone/>
            </a:pPr>
            <a:r>
              <a:rPr lang="en-US" sz="4000" b="1" dirty="0">
                <a:latin typeface="Arial" panose="020B0604020202020204" pitchFamily="34" charset="0"/>
                <a:cs typeface="Arial" panose="020B0604020202020204" pitchFamily="34" charset="0"/>
              </a:rPr>
              <a:t>Surplus Warehouse Asset Transfers</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Form PRP-1B</a:t>
            </a:r>
          </a:p>
          <a:p>
            <a:endParaRPr lang="en-US" sz="2400" dirty="0" smtClean="0"/>
          </a:p>
          <a:p>
            <a:pPr>
              <a:buFont typeface="Wingdings" panose="05000000000000000000" pitchFamily="2" charset="2"/>
              <a:buChar char="v"/>
            </a:pPr>
            <a:r>
              <a:rPr lang="en-US" sz="2200" dirty="0" smtClean="0">
                <a:latin typeface="Arial" panose="020B0604020202020204" pitchFamily="34" charset="0"/>
                <a:cs typeface="Arial" panose="020B0604020202020204" pitchFamily="34" charset="0"/>
              </a:rPr>
              <a:t>Form PRP 1-B is used for transfers to the Surplus Property Warehouse.</a:t>
            </a:r>
          </a:p>
          <a:p>
            <a:pPr marL="0" indent="0">
              <a:buNone/>
            </a:pPr>
            <a:endParaRPr lang="en-US" sz="22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200" dirty="0" smtClean="0">
                <a:latin typeface="Arial" panose="020B0604020202020204" pitchFamily="34" charset="0"/>
                <a:cs typeface="Arial" panose="020B0604020202020204" pitchFamily="34" charset="0"/>
              </a:rPr>
              <a:t>An overview of this process is as follows:</a:t>
            </a:r>
          </a:p>
          <a:p>
            <a:pPr marL="0" indent="0">
              <a:buNone/>
            </a:pPr>
            <a:endParaRPr lang="en-US" sz="2200"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Department completes </a:t>
            </a:r>
            <a:r>
              <a:rPr lang="en-US" dirty="0" smtClean="0">
                <a:latin typeface="Arial" panose="020B0604020202020204" pitchFamily="34" charset="0"/>
                <a:cs typeface="Arial" panose="020B0604020202020204" pitchFamily="34" charset="0"/>
              </a:rPr>
              <a:t>the forms listed below, providing information on the assets to be transferred, the cost center to be used for the work order, and contact information.</a:t>
            </a:r>
          </a:p>
          <a:p>
            <a:pPr marL="320040" lvl="1" indent="0">
              <a:buNone/>
            </a:pPr>
            <a:endParaRPr lang="en-US" dirty="0" smtClean="0">
              <a:latin typeface="Arial" panose="020B0604020202020204" pitchFamily="34" charset="0"/>
              <a:cs typeface="Arial" panose="020B0604020202020204" pitchFamily="34" charset="0"/>
            </a:endParaRPr>
          </a:p>
          <a:p>
            <a:pPr lvl="2">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Form PRP 1-B, Surplus Property Transfer Request Form</a:t>
            </a:r>
          </a:p>
          <a:p>
            <a:pPr lvl="2">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Surplus Transfer Property List</a:t>
            </a:r>
          </a:p>
          <a:p>
            <a:pPr lvl="2">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Lab Equipment Safety Form (if required)</a:t>
            </a:r>
          </a:p>
          <a:p>
            <a:pPr lvl="2">
              <a:buFont typeface="Wingdings" panose="05000000000000000000" pitchFamily="2" charset="2"/>
              <a:buChar char="ü"/>
            </a:pPr>
            <a:r>
              <a:rPr lang="en-US" sz="2200" dirty="0" smtClean="0">
                <a:latin typeface="Arial" panose="020B0604020202020204" pitchFamily="34" charset="0"/>
                <a:cs typeface="Arial" panose="020B0604020202020204" pitchFamily="34" charset="0"/>
              </a:rPr>
              <a:t>Form PRP 16-B, if data processing equipment is being transferred</a:t>
            </a:r>
          </a:p>
          <a:p>
            <a:pPr marL="640080" lvl="2" indent="0">
              <a:buNone/>
            </a:pPr>
            <a:endParaRPr lang="en-US" sz="2200"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Property Management requests a work order for moving services and submits to the Facilities Service Center.</a:t>
            </a:r>
          </a:p>
          <a:p>
            <a:pPr marL="320040" lvl="1" indent="0">
              <a:buNone/>
            </a:pP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If the transfer includes a Lab Equipment Safety Form, this form is submitted to Environmental Health and Safety.</a:t>
            </a:r>
            <a:endParaRPr lang="en-US" dirty="0">
              <a:latin typeface="Arial" panose="020B0604020202020204" pitchFamily="34" charset="0"/>
              <a:cs typeface="Arial" panose="020B0604020202020204" pitchFamily="34" charset="0"/>
            </a:endParaRPr>
          </a:p>
          <a:p>
            <a:pPr lvl="1"/>
            <a:endParaRPr lang="en-US" sz="2000" dirty="0" smtClean="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35</a:t>
            </a:fld>
            <a:endParaRPr lang="en-US" dirty="0"/>
          </a:p>
        </p:txBody>
      </p:sp>
    </p:spTree>
    <p:extLst>
      <p:ext uri="{BB962C8B-B14F-4D97-AF65-F5344CB8AC3E}">
        <p14:creationId xmlns:p14="http://schemas.microsoft.com/office/powerpoint/2010/main" val="159202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3400" y="533400"/>
            <a:ext cx="8229600" cy="5105400"/>
          </a:xfrm>
        </p:spPr>
        <p:txBody>
          <a:bodyPr>
            <a:normAutofit/>
          </a:bodyPr>
          <a:lstStyle/>
          <a:p>
            <a:pPr marL="0" lvl="0" indent="0" algn="ctr">
              <a:buClr>
                <a:srgbClr val="AD0101"/>
              </a:buClr>
              <a:buNone/>
            </a:pPr>
            <a:r>
              <a:rPr lang="en-US" sz="2700" b="1" dirty="0">
                <a:solidFill>
                  <a:srgbClr val="303030"/>
                </a:solidFill>
                <a:latin typeface="Arial" panose="020B0604020202020204" pitchFamily="34" charset="0"/>
                <a:cs typeface="Arial" panose="020B0604020202020204" pitchFamily="34" charset="0"/>
              </a:rPr>
              <a:t>Surplus Warehouse Asset Transfers</a:t>
            </a:r>
            <a:br>
              <a:rPr lang="en-US" sz="2700" b="1" dirty="0">
                <a:solidFill>
                  <a:srgbClr val="303030"/>
                </a:solidFill>
                <a:latin typeface="Arial" panose="020B0604020202020204" pitchFamily="34" charset="0"/>
                <a:cs typeface="Arial" panose="020B0604020202020204" pitchFamily="34" charset="0"/>
              </a:rPr>
            </a:br>
            <a:r>
              <a:rPr lang="en-US" sz="2700" b="1" dirty="0">
                <a:solidFill>
                  <a:srgbClr val="303030"/>
                </a:solidFill>
                <a:latin typeface="Arial" panose="020B0604020202020204" pitchFamily="34" charset="0"/>
                <a:cs typeface="Arial" panose="020B0604020202020204" pitchFamily="34" charset="0"/>
              </a:rPr>
              <a:t>Form PRP-1B</a:t>
            </a:r>
          </a:p>
          <a:p>
            <a:pPr>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Overview, continued</a:t>
            </a:r>
          </a:p>
          <a:p>
            <a:pPr>
              <a:buFont typeface="Wingdings" panose="05000000000000000000" pitchFamily="2" charset="2"/>
              <a:buChar char="q"/>
            </a:pPr>
            <a:endParaRPr lang="en-US" sz="15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Facilities Management Labor Shop will schedule the pick-up of items. If Environmental Health and Safety review is required, the pick-up will be scheduled after that review is completed.</a:t>
            </a:r>
          </a:p>
          <a:p>
            <a:pPr marL="320040" lvl="1" indent="0">
              <a:buNone/>
            </a:pPr>
            <a:endParaRPr lang="en-US" sz="15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Management notifies the department of the scheduled pick-up time.</a:t>
            </a:r>
          </a:p>
          <a:p>
            <a:pPr marL="320040" lvl="1" indent="0">
              <a:buNone/>
            </a:pPr>
            <a:endParaRPr lang="en-US" sz="15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Requests for changes in pick-up times should be submitted to the Property Management department for coordination.</a:t>
            </a:r>
          </a:p>
          <a:p>
            <a:pPr lvl="1">
              <a:buFont typeface="Wingdings" panose="05000000000000000000" pitchFamily="2" charset="2"/>
              <a:buChar char="v"/>
            </a:pPr>
            <a:endParaRPr lang="en-US" sz="15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Facilities Management Labor Shop picks up the items on the scheduled date. Only items submitted on the Surplus Transfer Property List will be picked up.</a:t>
            </a:r>
          </a:p>
          <a:p>
            <a:pPr lvl="1">
              <a:buFont typeface="Wingdings" panose="05000000000000000000" pitchFamily="2" charset="2"/>
              <a:buChar char="v"/>
            </a:pPr>
            <a:endParaRPr lang="en-US" sz="15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Management will update inventory records to reflect the transfer and provide the department with an updated inventory report. </a:t>
            </a:r>
            <a:endParaRPr lang="en-US"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36</a:t>
            </a:fld>
            <a:endParaRPr lang="en-US"/>
          </a:p>
        </p:txBody>
      </p:sp>
    </p:spTree>
    <p:extLst>
      <p:ext uri="{BB962C8B-B14F-4D97-AF65-F5344CB8AC3E}">
        <p14:creationId xmlns:p14="http://schemas.microsoft.com/office/powerpoint/2010/main" val="190680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762000" y="990600"/>
            <a:ext cx="2362200" cy="4343400"/>
          </a:xfrm>
        </p:spPr>
        <p:txBody>
          <a:bodyPr>
            <a:normAutofit/>
          </a:bodyPr>
          <a:lstStyle/>
          <a:p>
            <a:pPr marL="0" lvl="0" indent="0" algn="ctr">
              <a:lnSpc>
                <a:spcPct val="250000"/>
              </a:lnSpc>
              <a:buNone/>
            </a:pPr>
            <a:r>
              <a:rPr lang="en-US" sz="1400" b="1" dirty="0">
                <a:latin typeface="Arial" panose="020B0604020202020204" pitchFamily="34" charset="0"/>
                <a:cs typeface="Arial" panose="020B0604020202020204" pitchFamily="34" charset="0"/>
              </a:rPr>
              <a:t>FORM PRP-1B</a:t>
            </a:r>
          </a:p>
          <a:p>
            <a:pPr marL="0" lvl="0" indent="0">
              <a:lnSpc>
                <a:spcPct val="250000"/>
              </a:lnSpc>
              <a:buNone/>
            </a:pPr>
            <a:endParaRPr lang="en-US" sz="1400" dirty="0">
              <a:latin typeface="Arial" panose="020B0604020202020204" pitchFamily="34" charset="0"/>
              <a:cs typeface="Arial" panose="020B0604020202020204" pitchFamily="34" charset="0"/>
            </a:endParaRPr>
          </a:p>
          <a:p>
            <a:pPr marL="0" lvl="0" indent="0">
              <a:lnSpc>
                <a:spcPct val="210000"/>
              </a:lnSpc>
              <a:buNone/>
            </a:pPr>
            <a:r>
              <a:rPr lang="en-US" sz="1400" dirty="0">
                <a:latin typeface="Arial" panose="020B0604020202020204" pitchFamily="34" charset="0"/>
                <a:cs typeface="Arial" panose="020B0604020202020204" pitchFamily="34" charset="0"/>
              </a:rPr>
              <a:t>Complete Form PRP 1-B for transfers to the Surplus Warehouse. Submit by email with other required forms.</a:t>
            </a:r>
          </a:p>
          <a:p>
            <a:endParaRPr lang="en-US" sz="1400" dirty="0"/>
          </a:p>
        </p:txBody>
      </p:sp>
      <p:sp>
        <p:nvSpPr>
          <p:cNvPr id="5" name="Slide Number Placeholder 4"/>
          <p:cNvSpPr>
            <a:spLocks noGrp="1"/>
          </p:cNvSpPr>
          <p:nvPr>
            <p:ph type="sldNum" sz="quarter" idx="12"/>
            <p:custDataLst>
              <p:tags r:id="rId2"/>
            </p:custDataLst>
          </p:nvPr>
        </p:nvSpPr>
        <p:spPr>
          <a:xfrm>
            <a:off x="7620000" y="5687568"/>
            <a:ext cx="762000" cy="365125"/>
          </a:xfrm>
        </p:spPr>
        <p:txBody>
          <a:bodyPr/>
          <a:lstStyle/>
          <a:p>
            <a:pPr>
              <a:defRPr/>
            </a:pPr>
            <a:fld id="{77D325C9-CD1F-4120-B72D-0818CD0EBD59}" type="slidenum">
              <a:rPr lang="en-US" smtClean="0"/>
              <a:pPr>
                <a:defRPr/>
              </a:pPr>
              <a:t>37</a:t>
            </a:fld>
            <a:endParaRPr lang="en-US"/>
          </a:p>
        </p:txBody>
      </p:sp>
      <p:pic>
        <p:nvPicPr>
          <p:cNvPr id="20482"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429000" y="609600"/>
            <a:ext cx="4343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660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381000"/>
            <a:ext cx="8229600" cy="4267200"/>
          </a:xfrm>
        </p:spPr>
        <p:txBody>
          <a:bodyPr>
            <a:normAutofit lnSpcReduction="10000"/>
          </a:bodyPr>
          <a:lstStyle/>
          <a:p>
            <a:pPr marL="0" indent="0" algn="ctr">
              <a:buNone/>
            </a:pPr>
            <a:r>
              <a:rPr lang="en-US" sz="2800" b="1" dirty="0" smtClean="0">
                <a:latin typeface="Arial" panose="020B0604020202020204" pitchFamily="34" charset="0"/>
                <a:cs typeface="Arial" panose="020B0604020202020204" pitchFamily="34" charset="0"/>
              </a:rPr>
              <a:t>Surplus </a:t>
            </a:r>
            <a:r>
              <a:rPr lang="en-US" sz="2800" b="1" dirty="0">
                <a:latin typeface="Arial" panose="020B0604020202020204" pitchFamily="34" charset="0"/>
                <a:cs typeface="Arial" panose="020B0604020202020204" pitchFamily="34" charset="0"/>
              </a:rPr>
              <a:t>Warehouse Asset </a:t>
            </a:r>
            <a:r>
              <a:rPr lang="en-US" sz="2800" b="1" dirty="0" smtClean="0">
                <a:latin typeface="Arial" panose="020B0604020202020204" pitchFamily="34" charset="0"/>
                <a:cs typeface="Arial" panose="020B0604020202020204" pitchFamily="34" charset="0"/>
              </a:rPr>
              <a:t>Transfers</a:t>
            </a:r>
          </a:p>
          <a:p>
            <a:pPr marL="0" indent="0" algn="ctr">
              <a:buNone/>
            </a:pPr>
            <a:r>
              <a:rPr lang="en-US" sz="2800" b="1" dirty="0" smtClean="0">
                <a:latin typeface="Arial" panose="020B0604020202020204" pitchFamily="34" charset="0"/>
                <a:cs typeface="Arial" panose="020B0604020202020204" pitchFamily="34" charset="0"/>
              </a:rPr>
              <a:t>Form PRP-16B</a:t>
            </a:r>
            <a:endParaRPr lang="en-US" sz="2800" b="1" dirty="0">
              <a:latin typeface="Arial" panose="020B0604020202020204" pitchFamily="34" charset="0"/>
              <a:cs typeface="Arial" panose="020B0604020202020204" pitchFamily="34" charset="0"/>
            </a:endParaRPr>
          </a:p>
          <a:p>
            <a:pPr marL="0" indent="0">
              <a:buNone/>
            </a:pPr>
            <a:endParaRPr lang="en-US" sz="2100" dirty="0" smtClean="0"/>
          </a:p>
          <a:p>
            <a:pPr marL="0" indent="0">
              <a:buNone/>
            </a:pPr>
            <a:r>
              <a:rPr lang="en-US" sz="1400" dirty="0" smtClean="0">
                <a:latin typeface="Arial" panose="020B0604020202020204" pitchFamily="34" charset="0"/>
                <a:cs typeface="Arial" panose="020B0604020202020204" pitchFamily="34" charset="0"/>
              </a:rPr>
              <a:t>Items </a:t>
            </a:r>
            <a:r>
              <a:rPr lang="en-US" sz="1400" dirty="0">
                <a:latin typeface="Arial" panose="020B0604020202020204" pitchFamily="34" charset="0"/>
                <a:cs typeface="Arial" panose="020B0604020202020204" pitchFamily="34" charset="0"/>
              </a:rPr>
              <a:t>sent to the Surplus warehouse are disposed of as follows</a:t>
            </a:r>
            <a:r>
              <a:rPr lang="en-US" sz="1400" dirty="0" smtClean="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400" dirty="0">
                <a:latin typeface="Arial" panose="020B0604020202020204" pitchFamily="34" charset="0"/>
                <a:cs typeface="Arial" panose="020B0604020202020204" pitchFamily="34" charset="0"/>
              </a:rPr>
              <a:t>All items are retained for a period of </a:t>
            </a:r>
            <a:r>
              <a:rPr lang="en-US" sz="1400" dirty="0" smtClean="0">
                <a:latin typeface="Arial" panose="020B0604020202020204" pitchFamily="34" charset="0"/>
                <a:cs typeface="Arial" panose="020B0604020202020204" pitchFamily="34" charset="0"/>
              </a:rPr>
              <a:t>1 – 2 months </a:t>
            </a:r>
            <a:r>
              <a:rPr lang="en-US" sz="1400" dirty="0">
                <a:latin typeface="Arial" panose="020B0604020202020204" pitchFamily="34" charset="0"/>
                <a:cs typeface="Arial" panose="020B0604020202020204" pitchFamily="34" charset="0"/>
              </a:rPr>
              <a:t>to allow other departments to request them.  In the case of computers and peripherals, departments can also harvest useful items such as video or RAM cards. </a:t>
            </a:r>
            <a:endParaRPr lang="en-US" sz="1400"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400" dirty="0">
                <a:latin typeface="Arial" panose="020B0604020202020204" pitchFamily="34" charset="0"/>
                <a:cs typeface="Arial" panose="020B0604020202020204" pitchFamily="34" charset="0"/>
              </a:rPr>
              <a:t>To help meet the requirements of Texas Administrative Code section 202.78, which requires that we remove all data from data processing equipment, all computing equipment is disposed of through a vendor that specializes in such items</a:t>
            </a:r>
            <a:r>
              <a:rPr lang="en-US" sz="1400" dirty="0" smtClean="0">
                <a:latin typeface="Arial" panose="020B0604020202020204" pitchFamily="34" charset="0"/>
                <a:cs typeface="Arial" panose="020B0604020202020204" pitchFamily="34" charset="0"/>
              </a:rPr>
              <a:t>.</a:t>
            </a:r>
          </a:p>
          <a:p>
            <a:pPr lvl="1">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400" dirty="0">
                <a:latin typeface="Arial" panose="020B0604020202020204" pitchFamily="34" charset="0"/>
                <a:cs typeface="Arial" panose="020B0604020202020204" pitchFamily="34" charset="0"/>
              </a:rPr>
              <a:t>Non-computing and peripheral equipment that is still in good condition is sent to auction</a:t>
            </a:r>
            <a:r>
              <a:rPr lang="en-US" sz="1400" dirty="0" smtClean="0">
                <a:latin typeface="Arial" panose="020B0604020202020204" pitchFamily="34" charset="0"/>
                <a:cs typeface="Arial" panose="020B0604020202020204" pitchFamily="34" charset="0"/>
              </a:rPr>
              <a:t>.</a:t>
            </a:r>
          </a:p>
          <a:p>
            <a:pPr lvl="1">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sz="1400" dirty="0">
                <a:latin typeface="Arial" panose="020B0604020202020204" pitchFamily="34" charset="0"/>
                <a:cs typeface="Arial" panose="020B0604020202020204" pitchFamily="34" charset="0"/>
              </a:rPr>
              <a:t>Items that are in poor condition are removed as heavy trash.</a:t>
            </a:r>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38</a:t>
            </a:fld>
            <a:endParaRPr lang="en-US"/>
          </a:p>
        </p:txBody>
      </p:sp>
    </p:spTree>
    <p:extLst>
      <p:ext uri="{BB962C8B-B14F-4D97-AF65-F5344CB8AC3E}">
        <p14:creationId xmlns:p14="http://schemas.microsoft.com/office/powerpoint/2010/main" val="18847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2"/>
          <p:cNvSpPr>
            <a:spLocks noGrp="1" noChangeArrowheads="1"/>
          </p:cNvSpPr>
          <p:nvPr>
            <p:ph type="body" sz="half" idx="1"/>
            <p:custDataLst>
              <p:tags r:id="rId1"/>
            </p:custDataLst>
          </p:nvPr>
        </p:nvSpPr>
        <p:spPr>
          <a:xfrm>
            <a:off x="685800" y="990600"/>
            <a:ext cx="2362200" cy="4602163"/>
          </a:xfrm>
        </p:spPr>
        <p:txBody>
          <a:bodyPr>
            <a:normAutofit/>
          </a:bodyPr>
          <a:lstStyle/>
          <a:p>
            <a:pPr marL="0" indent="0" algn="ctr">
              <a:buNone/>
            </a:pPr>
            <a:r>
              <a:rPr lang="en-US" sz="2800" b="1" dirty="0" smtClean="0">
                <a:latin typeface="Arial" panose="020B0604020202020204" pitchFamily="34" charset="0"/>
                <a:cs typeface="Arial" panose="020B0604020202020204" pitchFamily="34" charset="0"/>
              </a:rPr>
              <a:t>PRP-16B</a:t>
            </a:r>
          </a:p>
          <a:p>
            <a:pPr marL="0" indent="0">
              <a:lnSpc>
                <a:spcPct val="200000"/>
              </a:lnSpc>
              <a:buNone/>
            </a:pPr>
            <a:r>
              <a:rPr lang="en-US" sz="1400" dirty="0" smtClean="0">
                <a:latin typeface="Arial" panose="020B0604020202020204" pitchFamily="34" charset="0"/>
                <a:cs typeface="Arial" panose="020B0604020202020204" pitchFamily="34" charset="0"/>
              </a:rPr>
              <a:t>Complete form PRP 16-B for </a:t>
            </a:r>
            <a:r>
              <a:rPr lang="en-US" sz="1400" dirty="0">
                <a:latin typeface="Arial" panose="020B0604020202020204" pitchFamily="34" charset="0"/>
                <a:cs typeface="Arial" panose="020B0604020202020204" pitchFamily="34" charset="0"/>
              </a:rPr>
              <a:t>transfers to the Surplus Warehouse, if </a:t>
            </a:r>
            <a:r>
              <a:rPr lang="en-US" sz="1400" dirty="0" smtClean="0">
                <a:latin typeface="Arial" panose="020B0604020202020204" pitchFamily="34" charset="0"/>
                <a:cs typeface="Arial" panose="020B0604020202020204" pitchFamily="34" charset="0"/>
              </a:rPr>
              <a:t>any items being transferred are used for data storage or processing. Submit  </a:t>
            </a:r>
            <a:r>
              <a:rPr lang="en-US" sz="1400" dirty="0">
                <a:latin typeface="Arial" panose="020B0604020202020204" pitchFamily="34" charset="0"/>
                <a:cs typeface="Arial" panose="020B0604020202020204" pitchFamily="34" charset="0"/>
              </a:rPr>
              <a:t>by email with other required forms.</a:t>
            </a:r>
          </a:p>
        </p:txBody>
      </p:sp>
      <p:pic>
        <p:nvPicPr>
          <p:cNvPr id="3" name="Content Placeholder 2"/>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352800" y="533400"/>
            <a:ext cx="4648200" cy="5526846"/>
          </a:xfrm>
        </p:spPr>
      </p:pic>
      <p:sp>
        <p:nvSpPr>
          <p:cNvPr id="14339" name="Slide Number Placeholder 6"/>
          <p:cNvSpPr>
            <a:spLocks noGrp="1"/>
          </p:cNvSpPr>
          <p:nvPr>
            <p:ph type="sldNum" sz="quarter" idx="12"/>
            <p:custDataLst>
              <p:tags r:id="rId2"/>
            </p:custDataLst>
          </p:nvPr>
        </p:nvSpPr>
        <p:spPr>
          <a:xfrm>
            <a:off x="7620000" y="5687568"/>
            <a:ext cx="762000" cy="365125"/>
          </a:xfrm>
          <a:noFill/>
        </p:spPr>
        <p:txBody>
          <a:bodyPr/>
          <a:lstStyle/>
          <a:p>
            <a:fld id="{636BF893-A420-4A82-B5B2-1F5ACC876E21}" type="slidenum">
              <a:rPr lang="en-US" smtClean="0"/>
              <a:pPr/>
              <a:t>39</a:t>
            </a:fld>
            <a:endParaRPr lang="en-US" smtClean="0"/>
          </a:p>
        </p:txBody>
      </p:sp>
    </p:spTree>
    <p:extLst>
      <p:ext uri="{BB962C8B-B14F-4D97-AF65-F5344CB8AC3E}">
        <p14:creationId xmlns:p14="http://schemas.microsoft.com/office/powerpoint/2010/main" val="85636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2000" y="1219200"/>
            <a:ext cx="7673340" cy="548640"/>
          </a:xfrm>
        </p:spPr>
        <p:txBody>
          <a:bodyPr>
            <a:noAutofit/>
          </a:bodyPr>
          <a:lstStyle/>
          <a:p>
            <a:pPr algn="ctr"/>
            <a:r>
              <a:rPr lang="en-US" sz="2800" b="1" dirty="0" smtClean="0">
                <a:latin typeface="Arial" panose="020B0604020202020204" pitchFamily="34" charset="0"/>
                <a:cs typeface="Arial" panose="020B0604020202020204" pitchFamily="34" charset="0"/>
              </a:rPr>
              <a:t>Who is Responsible for University Assets ?</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762000" y="2286000"/>
            <a:ext cx="7696200" cy="2057400"/>
          </a:xfrm>
        </p:spPr>
        <p:txBody>
          <a:bodyPr>
            <a:normAutofit/>
          </a:bodyPr>
          <a:lstStyle/>
          <a:p>
            <a:pPr marL="0" indent="0" algn="ctr">
              <a:buNone/>
            </a:pPr>
            <a:r>
              <a:rPr lang="en-US" sz="1400" b="0" dirty="0" smtClean="0">
                <a:latin typeface="Arial" panose="020B0604020202020204" pitchFamily="34" charset="0"/>
                <a:cs typeface="Arial" panose="020B0604020202020204" pitchFamily="34" charset="0"/>
              </a:rPr>
              <a:t>Everybody</a:t>
            </a:r>
          </a:p>
          <a:p>
            <a:pPr marL="0" indent="0" algn="ctr">
              <a:buNone/>
            </a:pPr>
            <a:r>
              <a:rPr lang="en-US" sz="1400" b="0" dirty="0" smtClean="0">
                <a:latin typeface="Arial" panose="020B0604020202020204" pitchFamily="34" charset="0"/>
                <a:cs typeface="Arial" panose="020B0604020202020204" pitchFamily="34" charset="0"/>
              </a:rPr>
              <a:t>Head of the Agency/Institution</a:t>
            </a:r>
          </a:p>
          <a:p>
            <a:pPr marL="0" indent="0" algn="ctr">
              <a:buNone/>
            </a:pPr>
            <a:r>
              <a:rPr lang="en-US" sz="1400" b="0" dirty="0" smtClean="0">
                <a:latin typeface="Arial" panose="020B0604020202020204" pitchFamily="34" charset="0"/>
                <a:cs typeface="Arial" panose="020B0604020202020204" pitchFamily="34" charset="0"/>
              </a:rPr>
              <a:t>Chief Financial Officer</a:t>
            </a:r>
          </a:p>
          <a:p>
            <a:pPr marL="0" indent="0" algn="ctr">
              <a:buNone/>
            </a:pPr>
            <a:r>
              <a:rPr lang="en-US" sz="1400" b="0" dirty="0" smtClean="0">
                <a:latin typeface="Arial" panose="020B0604020202020204" pitchFamily="34" charset="0"/>
                <a:cs typeface="Arial" panose="020B0604020202020204" pitchFamily="34" charset="0"/>
              </a:rPr>
              <a:t>Property Manager</a:t>
            </a:r>
          </a:p>
          <a:p>
            <a:pPr marL="0" indent="0" algn="ctr">
              <a:buNone/>
            </a:pPr>
            <a:r>
              <a:rPr lang="en-US" sz="1400" b="0" dirty="0" smtClean="0">
                <a:latin typeface="Arial" panose="020B0604020202020204" pitchFamily="34" charset="0"/>
                <a:cs typeface="Arial" panose="020B0604020202020204" pitchFamily="34" charset="0"/>
              </a:rPr>
              <a:t>Departmental Property Custodian</a:t>
            </a:r>
          </a:p>
          <a:p>
            <a:pPr marL="0" indent="0" algn="ctr">
              <a:buNone/>
            </a:pPr>
            <a:r>
              <a:rPr lang="en-US" sz="1400" b="0" dirty="0" smtClean="0">
                <a:latin typeface="Arial" panose="020B0604020202020204" pitchFamily="34" charset="0"/>
                <a:cs typeface="Arial" panose="020B0604020202020204" pitchFamily="34" charset="0"/>
              </a:rPr>
              <a:t>Agency/Institution Employee</a:t>
            </a:r>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609600"/>
            <a:ext cx="8229600" cy="5410200"/>
          </a:xfrm>
        </p:spPr>
        <p:txBody>
          <a:bodyPr>
            <a:normAutofit fontScale="62500" lnSpcReduction="20000"/>
          </a:bodyPr>
          <a:lstStyle/>
          <a:p>
            <a:pPr marL="109728" indent="0" algn="ctr">
              <a:lnSpc>
                <a:spcPct val="120000"/>
              </a:lnSpc>
              <a:buNone/>
            </a:pPr>
            <a:r>
              <a:rPr lang="en-US" sz="2800" b="1" dirty="0" smtClean="0">
                <a:solidFill>
                  <a:prstClr val="black">
                    <a:lumMod val="85000"/>
                    <a:lumOff val="15000"/>
                  </a:prstClr>
                </a:solidFill>
                <a:latin typeface="Arial" panose="020B0604020202020204" pitchFamily="34" charset="0"/>
                <a:cs typeface="Arial" panose="020B0604020202020204" pitchFamily="34" charset="0"/>
              </a:rPr>
              <a:t>Removing </a:t>
            </a:r>
            <a:r>
              <a:rPr lang="en-US" sz="2800" b="1" dirty="0">
                <a:solidFill>
                  <a:prstClr val="black">
                    <a:lumMod val="85000"/>
                    <a:lumOff val="15000"/>
                  </a:prstClr>
                </a:solidFill>
                <a:latin typeface="Arial" panose="020B0604020202020204" pitchFamily="34" charset="0"/>
                <a:cs typeface="Arial" panose="020B0604020202020204" pitchFamily="34" charset="0"/>
              </a:rPr>
              <a:t>Property from Campus</a:t>
            </a:r>
            <a:br>
              <a:rPr lang="en-US" sz="2800" b="1" dirty="0">
                <a:solidFill>
                  <a:prstClr val="black">
                    <a:lumMod val="85000"/>
                    <a:lumOff val="15000"/>
                  </a:prstClr>
                </a:solidFill>
                <a:latin typeface="Arial" panose="020B0604020202020204" pitchFamily="34" charset="0"/>
                <a:cs typeface="Arial" panose="020B0604020202020204" pitchFamily="34" charset="0"/>
              </a:rPr>
            </a:br>
            <a:r>
              <a:rPr lang="en-US" sz="2800" b="1" dirty="0">
                <a:solidFill>
                  <a:prstClr val="black">
                    <a:lumMod val="85000"/>
                    <a:lumOff val="15000"/>
                  </a:prstClr>
                </a:solidFill>
                <a:latin typeface="Arial" panose="020B0604020202020204" pitchFamily="34" charset="0"/>
                <a:cs typeface="Arial" panose="020B0604020202020204" pitchFamily="34" charset="0"/>
              </a:rPr>
              <a:t>Form </a:t>
            </a:r>
            <a:r>
              <a:rPr lang="en-US" sz="2800" b="1" dirty="0" smtClean="0">
                <a:solidFill>
                  <a:prstClr val="black">
                    <a:lumMod val="85000"/>
                    <a:lumOff val="15000"/>
                  </a:prstClr>
                </a:solidFill>
                <a:latin typeface="Arial" panose="020B0604020202020204" pitchFamily="34" charset="0"/>
                <a:cs typeface="Arial" panose="020B0604020202020204" pitchFamily="34" charset="0"/>
              </a:rPr>
              <a:t>PRP-2</a:t>
            </a:r>
          </a:p>
          <a:p>
            <a:pPr marL="109728" indent="0" algn="ctr">
              <a:lnSpc>
                <a:spcPct val="120000"/>
              </a:lnSpc>
              <a:buNone/>
            </a:pPr>
            <a:endParaRPr lang="en-US" sz="2800" b="1" dirty="0" smtClean="0">
              <a:latin typeface="Arial" panose="020B0604020202020204" pitchFamily="34" charset="0"/>
              <a:cs typeface="Arial" panose="020B0604020202020204" pitchFamily="34" charset="0"/>
            </a:endParaRPr>
          </a:p>
          <a:p>
            <a:pPr marL="395478" indent="-285750">
              <a:lnSpc>
                <a:spcPct val="120000"/>
              </a:lnSpc>
              <a:buFont typeface="Wingdings" panose="05000000000000000000" pitchFamily="2" charset="2"/>
              <a:buChar char="v"/>
            </a:pPr>
            <a:r>
              <a:rPr lang="en-US" sz="2000" b="1" dirty="0" smtClean="0">
                <a:latin typeface="Arial" panose="020B0604020202020204" pitchFamily="34" charset="0"/>
                <a:cs typeface="Arial" panose="020B0604020202020204" pitchFamily="34" charset="0"/>
              </a:rPr>
              <a:t>Request for Authority to Remove Property From Campus and Verification of Property Return (commonly called Off-Campus Equipment), is used when property is to be utilized in a location other than the university campus. </a:t>
            </a:r>
          </a:p>
          <a:p>
            <a:pPr marL="395478" indent="-285750">
              <a:lnSpc>
                <a:spcPct val="120000"/>
              </a:lnSpc>
              <a:buFont typeface="Wingdings" panose="05000000000000000000" pitchFamily="2" charset="2"/>
              <a:buChar char="v"/>
            </a:pPr>
            <a:r>
              <a:rPr lang="en-US" sz="2000" b="1" dirty="0" smtClean="0">
                <a:latin typeface="Arial" panose="020B0604020202020204" pitchFamily="34" charset="0"/>
                <a:cs typeface="Arial" panose="020B0604020202020204" pitchFamily="34" charset="0"/>
              </a:rPr>
              <a:t>Completed by: Departmental Property Custodians</a:t>
            </a:r>
          </a:p>
          <a:p>
            <a:pPr marL="395478" indent="-285750">
              <a:lnSpc>
                <a:spcPct val="120000"/>
              </a:lnSpc>
              <a:buFont typeface="Wingdings" panose="05000000000000000000" pitchFamily="2" charset="2"/>
              <a:buChar char="v"/>
            </a:pPr>
            <a:r>
              <a:rPr lang="en-US" sz="2000" b="1" dirty="0" smtClean="0">
                <a:latin typeface="Arial" panose="020B0604020202020204" pitchFamily="34" charset="0"/>
                <a:cs typeface="Arial" panose="020B0604020202020204" pitchFamily="34" charset="0"/>
              </a:rPr>
              <a:t>When: Property will be located off campus and property is subsequently returned to campus</a:t>
            </a:r>
          </a:p>
          <a:p>
            <a:pPr marL="395478" indent="-285750">
              <a:lnSpc>
                <a:spcPct val="120000"/>
              </a:lnSpc>
              <a:buFont typeface="Wingdings" panose="05000000000000000000" pitchFamily="2" charset="2"/>
              <a:buChar char="v"/>
            </a:pPr>
            <a:r>
              <a:rPr lang="en-US" sz="2000" b="1" dirty="0" smtClean="0">
                <a:latin typeface="Arial" panose="020B0604020202020204" pitchFamily="34" charset="0"/>
                <a:cs typeface="Arial" panose="020B0604020202020204" pitchFamily="34" charset="0"/>
              </a:rPr>
              <a:t>Send To: Property Management Department</a:t>
            </a:r>
          </a:p>
          <a:p>
            <a:pPr marL="109728" indent="0">
              <a:lnSpc>
                <a:spcPct val="120000"/>
              </a:lnSpc>
              <a:buNone/>
            </a:pPr>
            <a:endParaRPr lang="en-US" sz="2000" b="1" dirty="0" smtClean="0">
              <a:latin typeface="Arial" panose="020B0604020202020204" pitchFamily="34" charset="0"/>
              <a:cs typeface="Arial" panose="020B0604020202020204" pitchFamily="34" charset="0"/>
            </a:endParaRPr>
          </a:p>
          <a:p>
            <a:pPr marL="109728" indent="0">
              <a:lnSpc>
                <a:spcPct val="120000"/>
              </a:lnSpc>
              <a:buNone/>
            </a:pPr>
            <a:r>
              <a:rPr lang="en-US" sz="2000" b="1" u="sng" dirty="0" smtClean="0">
                <a:latin typeface="Arial" panose="020B0604020202020204" pitchFamily="34" charset="0"/>
                <a:cs typeface="Arial" panose="020B0604020202020204" pitchFamily="34" charset="0"/>
              </a:rPr>
              <a:t>Form PRP-2 Guidelines </a:t>
            </a:r>
          </a:p>
          <a:p>
            <a:pPr marL="109728" indent="0">
              <a:lnSpc>
                <a:spcPct val="120000"/>
              </a:lnSpc>
              <a:buNone/>
            </a:pPr>
            <a:endParaRPr lang="en-US" sz="2000" b="1" u="sng" dirty="0" smtClean="0">
              <a:latin typeface="Arial" panose="020B0604020202020204" pitchFamily="34" charset="0"/>
              <a:cs typeface="Arial" panose="020B0604020202020204" pitchFamily="34" charset="0"/>
            </a:endParaRPr>
          </a:p>
          <a:p>
            <a:pPr marL="795528" lvl="1">
              <a:lnSpc>
                <a:spcPct val="120000"/>
              </a:lnSpc>
            </a:pPr>
            <a:r>
              <a:rPr lang="en-US" sz="2000" dirty="0" smtClean="0">
                <a:latin typeface="Arial" panose="020B0604020202020204" pitchFamily="34" charset="0"/>
                <a:cs typeface="Arial" panose="020B0604020202020204" pitchFamily="34" charset="0"/>
              </a:rPr>
              <a:t>PRP-2 must be completed and all signatures obtained before property is removed off-campus</a:t>
            </a:r>
          </a:p>
          <a:p>
            <a:pPr marL="795528" lvl="1">
              <a:lnSpc>
                <a:spcPct val="120000"/>
              </a:lnSpc>
            </a:pPr>
            <a:r>
              <a:rPr lang="en-US" sz="2000" dirty="0" smtClean="0">
                <a:latin typeface="Arial" panose="020B0604020202020204" pitchFamily="34" charset="0"/>
                <a:cs typeface="Arial" panose="020B0604020202020204" pitchFamily="34" charset="0"/>
              </a:rPr>
              <a:t>Property may be removed from campus only when necessary to conduct University business.</a:t>
            </a:r>
          </a:p>
          <a:p>
            <a:pPr marL="795528" lvl="1">
              <a:lnSpc>
                <a:spcPct val="120000"/>
              </a:lnSpc>
            </a:pPr>
            <a:r>
              <a:rPr lang="en-US" sz="2000" dirty="0" smtClean="0">
                <a:latin typeface="Arial" panose="020B0604020202020204" pitchFamily="34" charset="0"/>
                <a:cs typeface="Arial" panose="020B0604020202020204" pitchFamily="34" charset="0"/>
              </a:rPr>
              <a:t>A new PRP-2 must be completed every fiscal year that the property is held off-campus.</a:t>
            </a:r>
          </a:p>
          <a:p>
            <a:pPr marL="795528" lvl="1">
              <a:lnSpc>
                <a:spcPct val="120000"/>
              </a:lnSpc>
            </a:pPr>
            <a:r>
              <a:rPr lang="en-US" sz="2000" dirty="0" smtClean="0">
                <a:latin typeface="Arial" panose="020B0604020202020204" pitchFamily="34" charset="0"/>
                <a:cs typeface="Arial" panose="020B0604020202020204" pitchFamily="34" charset="0"/>
              </a:rPr>
              <a:t>Any employee who has University property at an off-campus location is responsible for that property and should consider providing insurance coverage under his or her own personal property insurance.</a:t>
            </a:r>
          </a:p>
          <a:p>
            <a:pPr marL="795528" lvl="1">
              <a:lnSpc>
                <a:spcPct val="120000"/>
              </a:lnSpc>
            </a:pPr>
            <a:r>
              <a:rPr lang="en-US" sz="2000" dirty="0" smtClean="0">
                <a:latin typeface="Arial" panose="020B0604020202020204" pitchFamily="34" charset="0"/>
                <a:cs typeface="Arial" panose="020B0604020202020204" pitchFamily="34" charset="0"/>
              </a:rPr>
              <a:t>Forms are also submitted when off-campus items are returned</a:t>
            </a:r>
          </a:p>
          <a:p>
            <a:pPr marL="795528" lvl="1">
              <a:lnSpc>
                <a:spcPct val="120000"/>
              </a:lnSpc>
            </a:pPr>
            <a:endParaRPr lang="en-US" sz="2000" dirty="0"/>
          </a:p>
          <a:p>
            <a:pPr marL="109728" indent="0">
              <a:lnSpc>
                <a:spcPct val="120000"/>
              </a:lnSpc>
              <a:buNone/>
            </a:pPr>
            <a:endParaRPr lang="en-US" sz="2400" dirty="0" smtClean="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40</a:t>
            </a:fld>
            <a:endParaRPr lang="en-US" dirty="0"/>
          </a:p>
        </p:txBody>
      </p:sp>
    </p:spTree>
    <p:extLst>
      <p:ext uri="{BB962C8B-B14F-4D97-AF65-F5344CB8AC3E}">
        <p14:creationId xmlns:p14="http://schemas.microsoft.com/office/powerpoint/2010/main" val="21025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762000" y="609600"/>
            <a:ext cx="2438400" cy="5410199"/>
          </a:xfrm>
        </p:spPr>
        <p:txBody>
          <a:bodyPr>
            <a:normAutofit/>
          </a:bodyPr>
          <a:lstStyle/>
          <a:p>
            <a:pPr marL="0" indent="0" algn="ctr">
              <a:buNone/>
            </a:pPr>
            <a:r>
              <a:rPr lang="en-US" b="1" dirty="0" smtClean="0">
                <a:latin typeface="Arial" panose="020B0604020202020204" pitchFamily="34" charset="0"/>
                <a:cs typeface="Arial" panose="020B0604020202020204" pitchFamily="34" charset="0"/>
              </a:rPr>
              <a:t>PRP-2 Form</a:t>
            </a:r>
          </a:p>
          <a:p>
            <a:pPr marL="0" indent="0" algn="ctr">
              <a:buNone/>
            </a:pPr>
            <a:endParaRPr lang="en-US" b="1"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Form </a:t>
            </a:r>
            <a:r>
              <a:rPr lang="en-US" sz="1400" dirty="0">
                <a:latin typeface="Arial" panose="020B0604020202020204" pitchFamily="34" charset="0"/>
                <a:cs typeface="Arial" panose="020B0604020202020204" pitchFamily="34" charset="0"/>
              </a:rPr>
              <a:t>PRP-2 must be fully completed to be approved.</a:t>
            </a:r>
          </a:p>
          <a:p>
            <a:pPr>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a:latin typeface="Arial" panose="020B0604020202020204" pitchFamily="34" charset="0"/>
                <a:cs typeface="Arial" panose="020B0604020202020204" pitchFamily="34" charset="0"/>
              </a:rPr>
              <a:t>Provide a valid off campus address, return date, tag number, and employee and property custodian signatures and Employee ID numbers</a:t>
            </a:r>
            <a:r>
              <a:rPr lang="en-US" sz="1400" dirty="0" smtClean="0">
                <a:latin typeface="Arial" panose="020B0604020202020204" pitchFamily="34" charset="0"/>
                <a:cs typeface="Arial" panose="020B0604020202020204" pitchFamily="34" charset="0"/>
              </a:rPr>
              <a:t>.</a:t>
            </a:r>
          </a:p>
          <a:p>
            <a:pPr>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Form are also submitted when off-campus items are returned.</a:t>
            </a:r>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custDataLst>
              <p:tags r:id="rId2"/>
            </p:custDataLst>
          </p:nvPr>
        </p:nvSpPr>
        <p:spPr>
          <a:xfrm>
            <a:off x="7620000" y="5687568"/>
            <a:ext cx="762000" cy="365125"/>
          </a:xfrm>
        </p:spPr>
        <p:txBody>
          <a:bodyPr/>
          <a:lstStyle/>
          <a:p>
            <a:pPr>
              <a:defRPr/>
            </a:pPr>
            <a:fld id="{77D325C9-CD1F-4120-B72D-0818CD0EBD59}" type="slidenum">
              <a:rPr lang="en-US" smtClean="0"/>
              <a:pPr>
                <a:defRPr/>
              </a:pPr>
              <a:t>41</a:t>
            </a:fld>
            <a:endParaRPr lang="en-US"/>
          </a:p>
        </p:txBody>
      </p:sp>
      <p:pic>
        <p:nvPicPr>
          <p:cNvPr id="12292"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276600" y="457200"/>
            <a:ext cx="467889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795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7620000" y="5687568"/>
            <a:ext cx="762000" cy="365125"/>
          </a:xfrm>
        </p:spPr>
        <p:txBody>
          <a:bodyPr/>
          <a:lstStyle/>
          <a:p>
            <a:pPr>
              <a:defRPr/>
            </a:pPr>
            <a:fld id="{E112C6AB-5301-4353-9EFE-6AEBDD21D47E}" type="slidenum">
              <a:rPr lang="en-US" smtClean="0"/>
              <a:pPr>
                <a:defRPr/>
              </a:pPr>
              <a:t>42</a:t>
            </a:fld>
            <a:endParaRPr lang="en-US" dirty="0"/>
          </a:p>
        </p:txBody>
      </p:sp>
      <p:sp>
        <p:nvSpPr>
          <p:cNvPr id="4" name="Rectangle 3"/>
          <p:cNvSpPr/>
          <p:nvPr>
            <p:custDataLst>
              <p:tags r:id="rId2"/>
            </p:custDataLst>
          </p:nvPr>
        </p:nvSpPr>
        <p:spPr>
          <a:xfrm>
            <a:off x="381000" y="838200"/>
            <a:ext cx="8229600" cy="4632037"/>
          </a:xfrm>
          <a:prstGeom prst="rect">
            <a:avLst/>
          </a:prstGeom>
        </p:spPr>
        <p:txBody>
          <a:bodyPr wrap="square" anchor="ctr">
            <a:spAutoFit/>
          </a:bodyPr>
          <a:lstStyle/>
          <a:p>
            <a:pPr algn="ctr"/>
            <a:r>
              <a:rPr lang="en-US" sz="2800" b="1" dirty="0"/>
              <a:t>Missing/Stolen Property</a:t>
            </a:r>
            <a:r>
              <a:rPr lang="en-US" sz="1500" dirty="0" smtClean="0"/>
              <a:t/>
            </a:r>
            <a:br>
              <a:rPr lang="en-US" sz="1500" dirty="0" smtClean="0"/>
            </a:br>
            <a:endParaRPr lang="en-US" sz="1500" dirty="0" smtClean="0"/>
          </a:p>
          <a:p>
            <a:r>
              <a:rPr lang="en-US" sz="1400" dirty="0" smtClean="0"/>
              <a:t>Property Management is required to report newly identified capital and controlled asset losses to the State Auditor’s Office each fiscal year. Missing and/or stolen property will continue to display on departmental property listings for three years; at the end of three years, the Property Manager may request that the asset be deleted.</a:t>
            </a:r>
            <a:br>
              <a:rPr lang="en-US" sz="1400" dirty="0" smtClean="0"/>
            </a:br>
            <a:r>
              <a:rPr lang="en-US" sz="1400" dirty="0" smtClean="0"/>
              <a:t/>
            </a:r>
            <a:br>
              <a:rPr lang="en-US" sz="1400" dirty="0" smtClean="0"/>
            </a:br>
            <a:r>
              <a:rPr lang="en-US" sz="1400" dirty="0" smtClean="0"/>
              <a:t>Please consult Property Management if property is missing or believed to have been stolen.  Contact the UH Police Department to report stolen property.</a:t>
            </a:r>
            <a:br>
              <a:rPr lang="en-US" sz="1400" dirty="0" smtClean="0"/>
            </a:br>
            <a:r>
              <a:rPr lang="en-US" sz="1400" dirty="0" smtClean="0"/>
              <a:t/>
            </a:r>
            <a:br>
              <a:rPr lang="en-US" sz="1400" dirty="0" smtClean="0"/>
            </a:br>
            <a:r>
              <a:rPr lang="en-US" sz="1400" b="1" dirty="0" smtClean="0"/>
              <a:t>Missing/Stolen Forms</a:t>
            </a:r>
          </a:p>
          <a:p>
            <a:endParaRPr lang="en-US" sz="1400" dirty="0" smtClean="0"/>
          </a:p>
          <a:p>
            <a:pPr marL="342900" indent="-342900">
              <a:buFont typeface="+mj-lt"/>
              <a:buAutoNum type="arabicPeriod"/>
            </a:pPr>
            <a:r>
              <a:rPr lang="en-US" sz="1400" dirty="0" smtClean="0"/>
              <a:t>Comptroller Form 74-194, Missing, Damaged, or Stolen Property Report</a:t>
            </a:r>
          </a:p>
          <a:p>
            <a:pPr marL="800100" lvl="1" indent="-342900">
              <a:buFont typeface="Arial" pitchFamily="34" charset="0"/>
              <a:buChar char="•"/>
            </a:pPr>
            <a:r>
              <a:rPr lang="en-US" sz="1400" dirty="0" smtClean="0"/>
              <a:t>Required for the first report of missing/stolen property.</a:t>
            </a:r>
          </a:p>
          <a:p>
            <a:pPr marL="800100" lvl="1" indent="-342900">
              <a:buFont typeface="Arial" pitchFamily="34" charset="0"/>
              <a:buChar char="•"/>
            </a:pPr>
            <a:r>
              <a:rPr lang="en-US" sz="1400" dirty="0" smtClean="0"/>
              <a:t>Submit to Property Management with copy of Police Incident Report, if applicable.</a:t>
            </a:r>
          </a:p>
          <a:p>
            <a:pPr lvl="1"/>
            <a:endParaRPr lang="en-US" sz="1400" dirty="0" smtClean="0"/>
          </a:p>
          <a:p>
            <a:pPr marL="342900" indent="-342900">
              <a:buFont typeface="+mj-lt"/>
              <a:buAutoNum type="arabicPeriod"/>
            </a:pPr>
            <a:r>
              <a:rPr lang="en-US" sz="1400" dirty="0" smtClean="0"/>
              <a:t>Request for Authority to Remove Property From Departmental Inventory</a:t>
            </a:r>
          </a:p>
          <a:p>
            <a:pPr marL="800100" lvl="1" indent="-342900">
              <a:buFont typeface="Arial" pitchFamily="34" charset="0"/>
              <a:buChar char="•"/>
            </a:pPr>
            <a:r>
              <a:rPr lang="en-US" sz="1400" dirty="0" smtClean="0"/>
              <a:t>Required to have 3-year missing property removed from inventory records.</a:t>
            </a:r>
          </a:p>
          <a:p>
            <a:pPr marL="800100" lvl="1" indent="-342900">
              <a:buFont typeface="Arial" pitchFamily="34" charset="0"/>
              <a:buChar char="•"/>
            </a:pPr>
            <a:r>
              <a:rPr lang="en-US" sz="1400" dirty="0" smtClean="0"/>
              <a:t>Completed by Property Management.</a:t>
            </a:r>
            <a:br>
              <a:rPr lang="en-US" sz="1400" dirty="0" smtClean="0"/>
            </a:br>
            <a:endParaRPr lang="en-US" sz="1400" dirty="0"/>
          </a:p>
        </p:txBody>
      </p:sp>
    </p:spTree>
    <p:extLst>
      <p:ext uri="{BB962C8B-B14F-4D97-AF65-F5344CB8AC3E}">
        <p14:creationId xmlns:p14="http://schemas.microsoft.com/office/powerpoint/2010/main" val="84798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body" sz="half" idx="1"/>
            <p:custDataLst>
              <p:tags r:id="rId2"/>
            </p:custDataLst>
          </p:nvPr>
        </p:nvSpPr>
        <p:spPr>
          <a:xfrm>
            <a:off x="609600" y="533400"/>
            <a:ext cx="2590800" cy="5410200"/>
          </a:xfrm>
        </p:spPr>
        <p:txBody>
          <a:bodyPr>
            <a:normAutofit/>
          </a:bodyPr>
          <a:lstStyle/>
          <a:p>
            <a:pPr marL="0" indent="0" algn="ctr">
              <a:lnSpc>
                <a:spcPct val="150000"/>
              </a:lnSpc>
              <a:buNone/>
            </a:pPr>
            <a:r>
              <a:rPr lang="en-US" sz="1800" b="1" dirty="0">
                <a:latin typeface="Arial" panose="020B0604020202020204" pitchFamily="34" charset="0"/>
                <a:cs typeface="Arial" panose="020B0604020202020204" pitchFamily="34" charset="0"/>
              </a:rPr>
              <a:t>Missing, Damaged or Stolen Property </a:t>
            </a:r>
            <a:r>
              <a:rPr lang="en-US" sz="1800" b="1" dirty="0" smtClean="0">
                <a:latin typeface="Arial" panose="020B0604020202020204" pitchFamily="34" charset="0"/>
                <a:cs typeface="Arial" panose="020B0604020202020204" pitchFamily="34" charset="0"/>
              </a:rPr>
              <a:t>Report</a:t>
            </a:r>
          </a:p>
          <a:p>
            <a:pPr eaLnBrk="1" hangingPunct="1">
              <a:lnSpc>
                <a:spcPct val="15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If the property was stolen provide the police report number and send a copy of the police report along with the form</a:t>
            </a:r>
          </a:p>
          <a:p>
            <a:pPr eaLnBrk="1" hangingPunct="1">
              <a:lnSpc>
                <a:spcPct val="150000"/>
              </a:lnSpc>
              <a:buFont typeface="Wingdings" panose="05000000000000000000" pitchFamily="2" charset="2"/>
              <a:buChar char="v"/>
            </a:pPr>
            <a:r>
              <a:rPr lang="en-US" sz="1400" dirty="0" smtClean="0">
                <a:latin typeface="Arial" panose="020B0604020202020204" pitchFamily="34" charset="0"/>
                <a:cs typeface="Arial" panose="020B0604020202020204" pitchFamily="34" charset="0"/>
              </a:rPr>
              <a:t>Property custodian responsible for the item has to sign as well as the DBA, same person cannot sign twice. </a:t>
            </a:r>
          </a:p>
        </p:txBody>
      </p:sp>
      <p:graphicFrame>
        <p:nvGraphicFramePr>
          <p:cNvPr id="12290" name="Object 6"/>
          <p:cNvGraphicFramePr>
            <a:graphicFrameLocks noGrp="1" noChangeAspect="1"/>
          </p:cNvGraphicFramePr>
          <p:nvPr>
            <p:ph sz="half" idx="2"/>
            <p:custDataLst>
              <p:tags r:id="rId3"/>
            </p:custDataLst>
            <p:extLst>
              <p:ext uri="{D42A27DB-BD31-4B8C-83A1-F6EECF244321}">
                <p14:modId xmlns:p14="http://schemas.microsoft.com/office/powerpoint/2010/main" val="3733574831"/>
              </p:ext>
            </p:extLst>
          </p:nvPr>
        </p:nvGraphicFramePr>
        <p:xfrm>
          <a:off x="3429001" y="533400"/>
          <a:ext cx="4419600" cy="5486400"/>
        </p:xfrm>
        <a:graphic>
          <a:graphicData uri="http://schemas.openxmlformats.org/presentationml/2006/ole">
            <mc:AlternateContent xmlns:mc="http://schemas.openxmlformats.org/markup-compatibility/2006">
              <mc:Choice xmlns:v="urn:schemas-microsoft-com:vml" Requires="v">
                <p:oleObj spid="_x0000_s10394" name="Acrobat Document" r:id="rId7" imgW="5830114" imgH="7542857" progId="AcroExch.Document.11">
                  <p:embed/>
                </p:oleObj>
              </mc:Choice>
              <mc:Fallback>
                <p:oleObj name="Acrobat Document" r:id="rId7" imgW="5830114" imgH="7542857" progId="AcroExch.Document.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1" y="533400"/>
                        <a:ext cx="4419600" cy="5486400"/>
                      </a:xfrm>
                      <a:prstGeom prst="rect">
                        <a:avLst/>
                      </a:prstGeom>
                      <a:noFill/>
                      <a:extLst/>
                    </p:spPr>
                  </p:pic>
                </p:oleObj>
              </mc:Fallback>
            </mc:AlternateContent>
          </a:graphicData>
        </a:graphic>
      </p:graphicFrame>
      <p:sp>
        <p:nvSpPr>
          <p:cNvPr id="12291" name="Slide Number Placeholder 6"/>
          <p:cNvSpPr>
            <a:spLocks noGrp="1"/>
          </p:cNvSpPr>
          <p:nvPr>
            <p:ph type="sldNum" sz="quarter" idx="12"/>
            <p:custDataLst>
              <p:tags r:id="rId4"/>
            </p:custDataLst>
          </p:nvPr>
        </p:nvSpPr>
        <p:spPr>
          <a:xfrm>
            <a:off x="7620000" y="5687568"/>
            <a:ext cx="762000" cy="365125"/>
          </a:xfrm>
          <a:noFill/>
        </p:spPr>
        <p:txBody>
          <a:bodyPr/>
          <a:lstStyle/>
          <a:p>
            <a:fld id="{365672DF-96DB-48F5-BAC5-E52190FD4B3A}" type="slidenum">
              <a:rPr lang="en-US" smtClean="0"/>
              <a:pPr/>
              <a:t>43</a:t>
            </a:fld>
            <a:endParaRPr lang="en-US" smtClean="0"/>
          </a:p>
        </p:txBody>
      </p:sp>
    </p:spTree>
    <p:extLst>
      <p:ext uri="{BB962C8B-B14F-4D97-AF65-F5344CB8AC3E}">
        <p14:creationId xmlns:p14="http://schemas.microsoft.com/office/powerpoint/2010/main" val="271433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85800" y="533401"/>
            <a:ext cx="8229600" cy="3505200"/>
          </a:xfrm>
        </p:spPr>
        <p:txBody>
          <a:bodyPr>
            <a:normAutofit/>
          </a:bodyPr>
          <a:lstStyle/>
          <a:p>
            <a:pPr marL="0" indent="0" algn="ctr">
              <a:buNone/>
            </a:pPr>
            <a:endParaRPr lang="en-US" sz="3000" b="1" dirty="0" smtClean="0">
              <a:latin typeface="Arial" panose="020B0604020202020204" pitchFamily="34" charset="0"/>
              <a:cs typeface="Arial" panose="020B0604020202020204" pitchFamily="34" charset="0"/>
            </a:endParaRPr>
          </a:p>
          <a:p>
            <a:pPr marL="0" indent="0" algn="ctr">
              <a:buNone/>
            </a:pPr>
            <a:endParaRPr lang="en-US" sz="3000" b="1" dirty="0">
              <a:latin typeface="Arial" panose="020B0604020202020204" pitchFamily="34" charset="0"/>
              <a:cs typeface="Arial" panose="020B0604020202020204" pitchFamily="34" charset="0"/>
            </a:endParaRPr>
          </a:p>
          <a:p>
            <a:pPr marL="0" indent="0" algn="ctr">
              <a:buNone/>
            </a:pPr>
            <a:r>
              <a:rPr lang="en-US" sz="3000" b="1" dirty="0" smtClean="0">
                <a:latin typeface="Arial" panose="020B0604020202020204" pitchFamily="34" charset="0"/>
                <a:cs typeface="Arial" panose="020B0604020202020204" pitchFamily="34" charset="0"/>
              </a:rPr>
              <a:t>Property Management Forms</a:t>
            </a:r>
          </a:p>
          <a:p>
            <a:pPr marL="0" indent="0" algn="ctr">
              <a:buNone/>
            </a:pPr>
            <a:endParaRPr lang="en-US" sz="3000" b="1"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Link to Property Management forms can be found at: </a:t>
            </a:r>
            <a:r>
              <a:rPr lang="en-US" sz="1500" dirty="0">
                <a:latin typeface="Arial" panose="020B0604020202020204" pitchFamily="34" charset="0"/>
                <a:cs typeface="Arial" panose="020B0604020202020204" pitchFamily="34" charset="0"/>
                <a:hlinkClick r:id="rId5"/>
              </a:rPr>
              <a:t>http://</a:t>
            </a:r>
            <a:r>
              <a:rPr lang="en-US" sz="1500" dirty="0" smtClean="0">
                <a:latin typeface="Arial" panose="020B0604020202020204" pitchFamily="34" charset="0"/>
                <a:cs typeface="Arial" panose="020B0604020202020204" pitchFamily="34" charset="0"/>
                <a:hlinkClick r:id="rId5"/>
              </a:rPr>
              <a:t>www.uh.edu/finance/pages/PM_Website.htm</a:t>
            </a:r>
            <a:r>
              <a:rPr lang="en-US" sz="1500" dirty="0" smtClean="0">
                <a:latin typeface="Arial" panose="020B0604020202020204" pitchFamily="34" charset="0"/>
                <a:cs typeface="Arial" panose="020B0604020202020204" pitchFamily="34" charset="0"/>
              </a:rPr>
              <a:t>. </a:t>
            </a:r>
          </a:p>
          <a:p>
            <a:endParaRPr lang="en-US" sz="3600" dirty="0" smtClean="0"/>
          </a:p>
          <a:p>
            <a:pPr marL="0" indent="0">
              <a:buNone/>
            </a:pPr>
            <a:endParaRPr lang="en-US" sz="2400" dirty="0" smtClean="0"/>
          </a:p>
          <a:p>
            <a:endParaRPr lang="en-US" sz="2400" dirty="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lstStyle/>
          <a:p>
            <a:pPr>
              <a:defRPr/>
            </a:pPr>
            <a:fld id="{6386030A-B1E4-4CA0-9771-E322E151098F}" type="slidenum">
              <a:rPr lang="en-US" smtClean="0"/>
              <a:pPr>
                <a:defRPr/>
              </a:pPr>
              <a:t>44</a:t>
            </a:fld>
            <a:endParaRPr lang="en-US"/>
          </a:p>
        </p:txBody>
      </p:sp>
    </p:spTree>
    <p:extLst>
      <p:ext uri="{BB962C8B-B14F-4D97-AF65-F5344CB8AC3E}">
        <p14:creationId xmlns:p14="http://schemas.microsoft.com/office/powerpoint/2010/main" val="1517922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normAutofit/>
          </a:bodyPr>
          <a:lstStyle/>
          <a:p>
            <a:pPr algn="ctr"/>
            <a:r>
              <a:rPr lang="en-US" sz="2800" b="1" dirty="0">
                <a:latin typeface="Arial" panose="020B0604020202020204" pitchFamily="34" charset="0"/>
                <a:cs typeface="Arial" panose="020B0604020202020204" pitchFamily="34" charset="0"/>
              </a:rPr>
              <a:t>Whom should I contact for more guidance?</a:t>
            </a:r>
          </a:p>
        </p:txBody>
      </p:sp>
      <p:sp>
        <p:nvSpPr>
          <p:cNvPr id="5" name="Slide Number Placeholder 4"/>
          <p:cNvSpPr>
            <a:spLocks noGrp="1"/>
          </p:cNvSpPr>
          <p:nvPr>
            <p:ph type="sldNum" sz="quarter" idx="12"/>
            <p:custDataLst>
              <p:tags r:id="rId2"/>
            </p:custDataLst>
          </p:nvPr>
        </p:nvSpPr>
        <p:spPr>
          <a:xfrm>
            <a:off x="7620000" y="5687568"/>
            <a:ext cx="762000" cy="365125"/>
          </a:xfrm>
        </p:spPr>
        <p:txBody>
          <a:bodyPr/>
          <a:lstStyle/>
          <a:p>
            <a:pPr>
              <a:defRPr/>
            </a:pPr>
            <a:fld id="{ED24C743-33F3-4940-9ABC-DC5FD19A5B6F}" type="slidenum">
              <a:rPr lang="en-US" smtClean="0"/>
              <a:pPr>
                <a:defRPr/>
              </a:pPr>
              <a:t>45</a:t>
            </a:fld>
            <a:endParaRPr lang="en-US"/>
          </a:p>
        </p:txBody>
      </p:sp>
      <p:pic>
        <p:nvPicPr>
          <p:cNvPr id="13314" name="Picture 2"/>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086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9701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custDataLst>
              <p:tags r:id="rId1"/>
            </p:custDataLst>
          </p:nvPr>
        </p:nvSpPr>
        <p:spPr>
          <a:xfrm>
            <a:off x="533400" y="-15844"/>
            <a:ext cx="8229600" cy="1020762"/>
          </a:xfrm>
        </p:spPr>
        <p:txBody>
          <a:bodyPr>
            <a:normAutofit/>
          </a:bodyPr>
          <a:lstStyle/>
          <a:p>
            <a:pPr algn="ctr" eaLnBrk="1" hangingPunct="1"/>
            <a:r>
              <a:rPr lang="en-US" sz="2800" b="1" dirty="0" smtClean="0">
                <a:latin typeface="Arial" panose="020B0604020202020204" pitchFamily="34" charset="0"/>
                <a:cs typeface="Arial" panose="020B0604020202020204" pitchFamily="34" charset="0"/>
              </a:rPr>
              <a:t>Property Management Team</a:t>
            </a:r>
          </a:p>
        </p:txBody>
      </p:sp>
      <p:sp>
        <p:nvSpPr>
          <p:cNvPr id="48132" name="Rectangle 3"/>
          <p:cNvSpPr>
            <a:spLocks noGrp="1" noChangeArrowheads="1"/>
          </p:cNvSpPr>
          <p:nvPr>
            <p:ph idx="1"/>
            <p:custDataLst>
              <p:tags r:id="rId2"/>
            </p:custDataLst>
          </p:nvPr>
        </p:nvSpPr>
        <p:spPr>
          <a:xfrm>
            <a:off x="685800" y="1219200"/>
            <a:ext cx="7239000" cy="4572000"/>
          </a:xfrm>
        </p:spPr>
        <p:txBody>
          <a:bodyPr>
            <a:normAutofit fontScale="85000" lnSpcReduction="20000"/>
          </a:bodyPr>
          <a:lstStyle/>
          <a:p>
            <a:pPr eaLnBrk="1" hangingPunct="1">
              <a:lnSpc>
                <a:spcPct val="90000"/>
              </a:lnSpc>
            </a:pPr>
            <a:endParaRPr lang="en-US" sz="1400" b="1"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b="1" dirty="0" smtClean="0">
                <a:latin typeface="Arial" panose="020B0604020202020204" pitchFamily="34" charset="0"/>
                <a:cs typeface="Arial" panose="020B0604020202020204" pitchFamily="34" charset="0"/>
              </a:rPr>
              <a:t>Minhthu </a:t>
            </a:r>
            <a:r>
              <a:rPr lang="en-US" sz="1500" b="1" dirty="0">
                <a:latin typeface="Arial" panose="020B0604020202020204" pitchFamily="34" charset="0"/>
                <a:cs typeface="Arial" panose="020B0604020202020204" pitchFamily="34" charset="0"/>
              </a:rPr>
              <a:t>Pham – Property Manager</a:t>
            </a:r>
          </a:p>
          <a:p>
            <a:pPr lvl="1" eaLnBrk="1" hangingPunct="1">
              <a:lnSpc>
                <a:spcPct val="90000"/>
              </a:lnSpc>
              <a:buNone/>
            </a:pPr>
            <a:r>
              <a:rPr lang="en-US" sz="1500" dirty="0">
                <a:latin typeface="Arial" panose="020B0604020202020204" pitchFamily="34" charset="0"/>
                <a:cs typeface="Arial" panose="020B0604020202020204" pitchFamily="34" charset="0"/>
              </a:rPr>
              <a:t>Phone: 713-743-8757</a:t>
            </a:r>
          </a:p>
          <a:p>
            <a:pPr lvl="1" eaLnBrk="1" hangingPunct="1">
              <a:lnSpc>
                <a:spcPct val="90000"/>
              </a:lnSpc>
              <a:buNone/>
            </a:pPr>
            <a:r>
              <a:rPr lang="en-US" sz="1500" dirty="0">
                <a:latin typeface="Arial" panose="020B0604020202020204" pitchFamily="34" charset="0"/>
                <a:cs typeface="Arial" panose="020B0604020202020204" pitchFamily="34" charset="0"/>
              </a:rPr>
              <a:t>Email: </a:t>
            </a:r>
            <a:r>
              <a:rPr lang="en-US" sz="1500" dirty="0" err="1" smtClean="0">
                <a:latin typeface="Arial" panose="020B0604020202020204" pitchFamily="34" charset="0"/>
                <a:cs typeface="Arial" panose="020B0604020202020204" pitchFamily="34" charset="0"/>
                <a:hlinkClick r:id="rId6"/>
              </a:rPr>
              <a:t>Mpham@Central.UH.Edu</a:t>
            </a:r>
            <a:endParaRPr lang="en-US" sz="1500" dirty="0" smtClean="0">
              <a:latin typeface="Arial" panose="020B0604020202020204" pitchFamily="34" charset="0"/>
              <a:cs typeface="Arial" panose="020B0604020202020204" pitchFamily="34" charset="0"/>
            </a:endParaRPr>
          </a:p>
          <a:p>
            <a:pPr lvl="1" eaLnBrk="1" hangingPunct="1">
              <a:lnSpc>
                <a:spcPct val="90000"/>
              </a:lnSpc>
              <a:buNone/>
            </a:pPr>
            <a:endParaRPr lang="en-US" sz="15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b="1" dirty="0">
                <a:latin typeface="Arial" panose="020B0604020202020204" pitchFamily="34" charset="0"/>
                <a:cs typeface="Arial" panose="020B0604020202020204" pitchFamily="34" charset="0"/>
              </a:rPr>
              <a:t>Victor Wongchukit – Assistant Property Manager</a:t>
            </a:r>
          </a:p>
          <a:p>
            <a:pPr lvl="1" eaLnBrk="1" hangingPunct="1">
              <a:lnSpc>
                <a:spcPct val="90000"/>
              </a:lnSpc>
              <a:buNone/>
            </a:pPr>
            <a:r>
              <a:rPr lang="en-US" sz="1500" dirty="0">
                <a:latin typeface="Arial" panose="020B0604020202020204" pitchFamily="34" charset="0"/>
                <a:cs typeface="Arial" panose="020B0604020202020204" pitchFamily="34" charset="0"/>
              </a:rPr>
              <a:t>Phone: 713-743-8758</a:t>
            </a:r>
          </a:p>
          <a:p>
            <a:pPr lvl="1" eaLnBrk="1" hangingPunct="1">
              <a:lnSpc>
                <a:spcPct val="90000"/>
              </a:lnSpc>
              <a:buNone/>
            </a:pPr>
            <a:r>
              <a:rPr lang="en-US" sz="1500" dirty="0">
                <a:latin typeface="Arial" panose="020B0604020202020204" pitchFamily="34" charset="0"/>
                <a:cs typeface="Arial" panose="020B0604020202020204" pitchFamily="34" charset="0"/>
              </a:rPr>
              <a:t>Email: </a:t>
            </a:r>
            <a:r>
              <a:rPr lang="en-US" sz="1500" dirty="0" err="1">
                <a:latin typeface="Arial" panose="020B0604020202020204" pitchFamily="34" charset="0"/>
                <a:cs typeface="Arial" panose="020B0604020202020204" pitchFamily="34" charset="0"/>
                <a:hlinkClick r:id="rId7"/>
              </a:rPr>
              <a:t>Vwongchukit@Central.UH.Edu</a:t>
            </a:r>
            <a:endParaRPr lang="en-US" sz="1500" dirty="0">
              <a:latin typeface="Arial" panose="020B0604020202020204" pitchFamily="34" charset="0"/>
              <a:cs typeface="Arial" panose="020B0604020202020204" pitchFamily="34" charset="0"/>
            </a:endParaRPr>
          </a:p>
          <a:p>
            <a:pPr lvl="1" eaLnBrk="1" hangingPunct="1">
              <a:lnSpc>
                <a:spcPct val="90000"/>
              </a:lnSpc>
              <a:buNone/>
            </a:pPr>
            <a:endParaRPr lang="en-US" sz="15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b="1" dirty="0">
                <a:latin typeface="Arial" panose="020B0604020202020204" pitchFamily="34" charset="0"/>
                <a:cs typeface="Arial" panose="020B0604020202020204" pitchFamily="34" charset="0"/>
              </a:rPr>
              <a:t>Ana Chavez – Accountant II</a:t>
            </a:r>
          </a:p>
          <a:p>
            <a:pPr lvl="1" eaLnBrk="1" hangingPunct="1">
              <a:lnSpc>
                <a:spcPct val="90000"/>
              </a:lnSpc>
              <a:buNone/>
            </a:pPr>
            <a:r>
              <a:rPr lang="en-US" sz="1500" dirty="0">
                <a:latin typeface="Arial" panose="020B0604020202020204" pitchFamily="34" charset="0"/>
                <a:cs typeface="Arial" panose="020B0604020202020204" pitchFamily="34" charset="0"/>
              </a:rPr>
              <a:t>Phone: 713-743-2627</a:t>
            </a:r>
          </a:p>
          <a:p>
            <a:pPr lvl="1" eaLnBrk="1" hangingPunct="1">
              <a:lnSpc>
                <a:spcPct val="90000"/>
              </a:lnSpc>
              <a:buNone/>
            </a:pPr>
            <a:r>
              <a:rPr lang="en-US" sz="1500" dirty="0">
                <a:latin typeface="Arial" panose="020B0604020202020204" pitchFamily="34" charset="0"/>
                <a:cs typeface="Arial" panose="020B0604020202020204" pitchFamily="34" charset="0"/>
              </a:rPr>
              <a:t>Email: </a:t>
            </a:r>
            <a:r>
              <a:rPr lang="en-US" sz="1500" dirty="0" err="1">
                <a:latin typeface="Arial" panose="020B0604020202020204" pitchFamily="34" charset="0"/>
                <a:cs typeface="Arial" panose="020B0604020202020204" pitchFamily="34" charset="0"/>
                <a:hlinkClick r:id="rId8"/>
              </a:rPr>
              <a:t>ARChavez@Central.UH.Edu</a:t>
            </a:r>
            <a:endParaRPr lang="en-US" sz="1500" dirty="0">
              <a:latin typeface="Arial" panose="020B0604020202020204" pitchFamily="34" charset="0"/>
              <a:cs typeface="Arial" panose="020B0604020202020204" pitchFamily="34" charset="0"/>
            </a:endParaRPr>
          </a:p>
          <a:p>
            <a:pPr eaLnBrk="1" hangingPunct="1">
              <a:lnSpc>
                <a:spcPct val="90000"/>
              </a:lnSpc>
            </a:pPr>
            <a:endParaRPr lang="en-US" sz="15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b="1" dirty="0" smtClean="0">
                <a:latin typeface="Arial" panose="020B0604020202020204" pitchFamily="34" charset="0"/>
                <a:cs typeface="Arial" panose="020B0604020202020204" pitchFamily="34" charset="0"/>
              </a:rPr>
              <a:t>Langston </a:t>
            </a:r>
            <a:r>
              <a:rPr lang="en-US" sz="1500" b="1" dirty="0">
                <a:latin typeface="Arial" panose="020B0604020202020204" pitchFamily="34" charset="0"/>
                <a:cs typeface="Arial" panose="020B0604020202020204" pitchFamily="34" charset="0"/>
              </a:rPr>
              <a:t>Royster – Accountant </a:t>
            </a:r>
            <a:r>
              <a:rPr lang="en-US" sz="1500" b="1" dirty="0" smtClean="0">
                <a:latin typeface="Arial" panose="020B0604020202020204" pitchFamily="34" charset="0"/>
                <a:cs typeface="Arial" panose="020B0604020202020204" pitchFamily="34" charset="0"/>
              </a:rPr>
              <a:t>II</a:t>
            </a:r>
            <a:endParaRPr lang="en-US" sz="1500" b="1" dirty="0">
              <a:latin typeface="Arial" panose="020B0604020202020204" pitchFamily="34" charset="0"/>
              <a:cs typeface="Arial" panose="020B0604020202020204" pitchFamily="34" charset="0"/>
            </a:endParaRPr>
          </a:p>
          <a:p>
            <a:pPr lvl="1" eaLnBrk="1" hangingPunct="1">
              <a:lnSpc>
                <a:spcPct val="90000"/>
              </a:lnSpc>
              <a:buNone/>
            </a:pPr>
            <a:r>
              <a:rPr lang="en-US" sz="1500" dirty="0">
                <a:latin typeface="Arial" panose="020B0604020202020204" pitchFamily="34" charset="0"/>
                <a:cs typeface="Arial" panose="020B0604020202020204" pitchFamily="34" charset="0"/>
              </a:rPr>
              <a:t>Phone: 713-743-8760</a:t>
            </a:r>
          </a:p>
          <a:p>
            <a:pPr lvl="1" eaLnBrk="1" hangingPunct="1">
              <a:lnSpc>
                <a:spcPct val="90000"/>
              </a:lnSpc>
              <a:buNone/>
            </a:pPr>
            <a:r>
              <a:rPr lang="en-US" sz="1500" dirty="0">
                <a:latin typeface="Arial" panose="020B0604020202020204" pitchFamily="34" charset="0"/>
                <a:cs typeface="Arial" panose="020B0604020202020204" pitchFamily="34" charset="0"/>
              </a:rPr>
              <a:t>Email: </a:t>
            </a:r>
            <a:r>
              <a:rPr lang="en-US" sz="1500" dirty="0">
                <a:latin typeface="Arial" panose="020B0604020202020204" pitchFamily="34" charset="0"/>
                <a:cs typeface="Arial" panose="020B0604020202020204" pitchFamily="34" charset="0"/>
                <a:hlinkClick r:id="rId9"/>
              </a:rPr>
              <a:t>LFRoyster@Central.UH.edu</a:t>
            </a:r>
            <a:endParaRPr lang="en-US" sz="1500" dirty="0">
              <a:latin typeface="Arial" panose="020B0604020202020204" pitchFamily="34" charset="0"/>
              <a:cs typeface="Arial" panose="020B0604020202020204" pitchFamily="34" charset="0"/>
            </a:endParaRPr>
          </a:p>
          <a:p>
            <a:pPr eaLnBrk="1" hangingPunct="1">
              <a:lnSpc>
                <a:spcPct val="90000"/>
              </a:lnSpc>
            </a:pPr>
            <a:endParaRPr lang="en-US" sz="15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b="1" dirty="0" smtClean="0">
                <a:latin typeface="Arial" panose="020B0604020202020204" pitchFamily="34" charset="0"/>
                <a:cs typeface="Arial" panose="020B0604020202020204" pitchFamily="34" charset="0"/>
              </a:rPr>
              <a:t>Raymon Matthews – Coordinator</a:t>
            </a:r>
          </a:p>
          <a:p>
            <a:pPr lvl="1" eaLnBrk="1" hangingPunct="1">
              <a:lnSpc>
                <a:spcPct val="90000"/>
              </a:lnSpc>
              <a:buNone/>
            </a:pPr>
            <a:r>
              <a:rPr lang="en-US" sz="1500" dirty="0" smtClean="0">
                <a:latin typeface="Arial" panose="020B0604020202020204" pitchFamily="34" charset="0"/>
                <a:cs typeface="Arial" panose="020B0604020202020204" pitchFamily="34" charset="0"/>
              </a:rPr>
              <a:t>Phone: 713-743-8759</a:t>
            </a:r>
          </a:p>
          <a:p>
            <a:pPr lvl="1" eaLnBrk="1" hangingPunct="1">
              <a:lnSpc>
                <a:spcPct val="90000"/>
              </a:lnSpc>
              <a:buNone/>
            </a:pPr>
            <a:r>
              <a:rPr lang="en-US" sz="1500" dirty="0" smtClean="0">
                <a:latin typeface="Arial" panose="020B0604020202020204" pitchFamily="34" charset="0"/>
                <a:cs typeface="Arial" panose="020B0604020202020204" pitchFamily="34" charset="0"/>
              </a:rPr>
              <a:t>Email: </a:t>
            </a:r>
            <a:r>
              <a:rPr lang="en-US" sz="1500" dirty="0" smtClean="0">
                <a:latin typeface="Arial" panose="020B0604020202020204" pitchFamily="34" charset="0"/>
                <a:cs typeface="Arial" panose="020B0604020202020204" pitchFamily="34" charset="0"/>
                <a:hlinkClick r:id="rId10"/>
              </a:rPr>
              <a:t>Rmatthews@Central.UH.edu</a:t>
            </a:r>
            <a:endParaRPr lang="en-US" sz="1500" dirty="0" smtClean="0">
              <a:latin typeface="Arial" panose="020B0604020202020204" pitchFamily="34" charset="0"/>
              <a:cs typeface="Arial" panose="020B0604020202020204" pitchFamily="34" charset="0"/>
            </a:endParaRPr>
          </a:p>
          <a:p>
            <a:pPr eaLnBrk="1" hangingPunct="1">
              <a:lnSpc>
                <a:spcPct val="90000"/>
              </a:lnSpc>
              <a:buNone/>
            </a:pPr>
            <a:endParaRPr lang="en-US" sz="1500" dirty="0" smtClean="0">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pPr>
            <a:r>
              <a:rPr lang="en-US" sz="1500" b="1" dirty="0">
                <a:latin typeface="Arial" panose="020B0604020202020204" pitchFamily="34" charset="0"/>
                <a:cs typeface="Arial" panose="020B0604020202020204" pitchFamily="34" charset="0"/>
              </a:rPr>
              <a:t>Michelle Nguyen – Accountant I</a:t>
            </a:r>
          </a:p>
          <a:p>
            <a:pPr marL="400050" lvl="1" indent="0" eaLnBrk="1" hangingPunct="1">
              <a:lnSpc>
                <a:spcPct val="90000"/>
              </a:lnSpc>
              <a:buNone/>
            </a:pPr>
            <a:r>
              <a:rPr lang="en-US" sz="1500" dirty="0">
                <a:latin typeface="Arial" panose="020B0604020202020204" pitchFamily="34" charset="0"/>
                <a:cs typeface="Arial" panose="020B0604020202020204" pitchFamily="34" charset="0"/>
              </a:rPr>
              <a:t>Phone: 713-743-8749</a:t>
            </a:r>
          </a:p>
          <a:p>
            <a:pPr marL="400050" lvl="1" indent="0" eaLnBrk="1" hangingPunct="1">
              <a:lnSpc>
                <a:spcPct val="90000"/>
              </a:lnSpc>
              <a:buNone/>
            </a:pPr>
            <a:r>
              <a:rPr lang="en-US" sz="1500" dirty="0">
                <a:latin typeface="Arial" panose="020B0604020202020204" pitchFamily="34" charset="0"/>
                <a:cs typeface="Arial" panose="020B0604020202020204" pitchFamily="34" charset="0"/>
              </a:rPr>
              <a:t>Email: </a:t>
            </a:r>
            <a:r>
              <a:rPr lang="en-US" sz="1500" dirty="0" smtClean="0">
                <a:latin typeface="Arial" panose="020B0604020202020204" pitchFamily="34" charset="0"/>
                <a:cs typeface="Arial" panose="020B0604020202020204" pitchFamily="34" charset="0"/>
                <a:hlinkClick r:id="rId11"/>
              </a:rPr>
              <a:t>mpnguye@uh.edu</a:t>
            </a:r>
            <a:endParaRPr lang="en-US" sz="1500" dirty="0" smtClean="0">
              <a:latin typeface="Arial" panose="020B0604020202020204" pitchFamily="34" charset="0"/>
              <a:cs typeface="Arial" panose="020B0604020202020204" pitchFamily="34" charset="0"/>
            </a:endParaRPr>
          </a:p>
          <a:p>
            <a:pPr marL="400050" lvl="1" indent="0" eaLnBrk="1" hangingPunct="1">
              <a:lnSpc>
                <a:spcPct val="90000"/>
              </a:lnSpc>
              <a:buNone/>
            </a:pPr>
            <a:r>
              <a:rPr lang="en-US" sz="1500" dirty="0" smtClean="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p>
            <a:pPr eaLnBrk="1" hangingPunct="1">
              <a:lnSpc>
                <a:spcPct val="90000"/>
              </a:lnSpc>
              <a:buNone/>
            </a:pPr>
            <a:endParaRPr lang="en-US" sz="1400" dirty="0" smtClean="0"/>
          </a:p>
          <a:p>
            <a:pPr eaLnBrk="1" hangingPunct="1">
              <a:lnSpc>
                <a:spcPct val="90000"/>
              </a:lnSpc>
              <a:buNone/>
            </a:pPr>
            <a:endParaRPr lang="en-US" sz="1400" dirty="0" smtClean="0"/>
          </a:p>
          <a:p>
            <a:pPr eaLnBrk="1" hangingPunct="1">
              <a:lnSpc>
                <a:spcPct val="90000"/>
              </a:lnSpc>
            </a:pPr>
            <a:endParaRPr lang="en-US" sz="1400" dirty="0" smtClean="0"/>
          </a:p>
        </p:txBody>
      </p:sp>
      <p:sp>
        <p:nvSpPr>
          <p:cNvPr id="48130" name="Slide Number Placeholder 5"/>
          <p:cNvSpPr>
            <a:spLocks noGrp="1"/>
          </p:cNvSpPr>
          <p:nvPr>
            <p:ph type="sldNum" sz="quarter" idx="12"/>
            <p:custDataLst>
              <p:tags r:id="rId3"/>
            </p:custDataLst>
          </p:nvPr>
        </p:nvSpPr>
        <p:spPr>
          <a:xfrm>
            <a:off x="7620000" y="5687568"/>
            <a:ext cx="762000" cy="365125"/>
          </a:xfrm>
          <a:noFill/>
        </p:spPr>
        <p:txBody>
          <a:bodyPr/>
          <a:lstStyle/>
          <a:p>
            <a:fld id="{15178057-F025-4C85-872F-A1D7F8B5B81D}" type="slidenum">
              <a:rPr lang="en-US" smtClean="0"/>
              <a:pPr/>
              <a:t>46</a:t>
            </a:fld>
            <a:endParaRPr lang="en-US" smtClean="0"/>
          </a:p>
        </p:txBody>
      </p:sp>
    </p:spTree>
    <p:extLst>
      <p:ext uri="{BB962C8B-B14F-4D97-AF65-F5344CB8AC3E}">
        <p14:creationId xmlns:p14="http://schemas.microsoft.com/office/powerpoint/2010/main" val="407109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838200"/>
            <a:ext cx="7520940" cy="548640"/>
          </a:xfrm>
        </p:spPr>
        <p:txBody>
          <a:bodyPr>
            <a:noAutofit/>
          </a:bodyPr>
          <a:lstStyle/>
          <a:p>
            <a:pPr algn="ctr"/>
            <a:r>
              <a:rPr lang="en-US" sz="2800" b="1" dirty="0" smtClean="0">
                <a:latin typeface="Arial" panose="020B0604020202020204" pitchFamily="34" charset="0"/>
                <a:cs typeface="Arial" panose="020B0604020202020204" pitchFamily="34" charset="0"/>
              </a:rPr>
              <a:t>Who are the Departmental Property Custodians?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609600" y="2362200"/>
            <a:ext cx="8229600" cy="1219200"/>
          </a:xfrm>
        </p:spPr>
        <p:txBody>
          <a:bodyPr>
            <a:normAutofit/>
          </a:bodyPr>
          <a:lstStyle/>
          <a:p>
            <a:pPr marL="0" indent="0" algn="ctr">
              <a:lnSpc>
                <a:spcPct val="200000"/>
              </a:lnSpc>
              <a:spcBef>
                <a:spcPts val="0"/>
              </a:spcBef>
              <a:buNone/>
            </a:pPr>
            <a:r>
              <a:rPr lang="en-US" sz="1400" b="0" dirty="0" smtClean="0">
                <a:latin typeface="Arial" panose="020B0604020202020204" pitchFamily="34" charset="0"/>
                <a:cs typeface="Arial" panose="020B0604020202020204" pitchFamily="34" charset="0"/>
              </a:rPr>
              <a:t>The property custodian is the person who has been designated to be a departmental Property Custodian in charge of a department’s assets.</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685800"/>
            <a:ext cx="8534400" cy="762000"/>
          </a:xfrm>
        </p:spPr>
        <p:txBody>
          <a:bodyPr>
            <a:normAutofit/>
          </a:bodyPr>
          <a:lstStyle/>
          <a:p>
            <a:pPr algn="ctr"/>
            <a:r>
              <a:rPr lang="en-US" sz="2800" b="1" dirty="0" smtClean="0">
                <a:latin typeface="Arial" panose="020B0604020202020204" pitchFamily="34" charset="0"/>
                <a:cs typeface="Arial" panose="020B0604020202020204" pitchFamily="34" charset="0"/>
              </a:rPr>
              <a:t>Property Custodian Responsibilities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457200" y="2209799"/>
            <a:ext cx="8229600" cy="2209801"/>
          </a:xfrm>
        </p:spPr>
        <p:txBody>
          <a:bodyPr>
            <a:normAutofit/>
          </a:bodyPr>
          <a:lstStyle/>
          <a:p>
            <a:pPr marL="0" indent="0" algn="ctr">
              <a:buNone/>
            </a:pPr>
            <a:r>
              <a:rPr lang="en-US" sz="1400" dirty="0" smtClean="0">
                <a:latin typeface="Arial" panose="020B0604020202020204" pitchFamily="34" charset="0"/>
                <a:cs typeface="Arial" panose="020B0604020202020204" pitchFamily="34" charset="0"/>
              </a:rPr>
              <a:t>What are my responsibilities if I am assigned as the Property Custodian?</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custDataLst>
              <p:tags r:id="rId3"/>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6</a:t>
            </a:fld>
            <a:endParaRPr lang="en-US"/>
          </a:p>
        </p:txBody>
      </p:sp>
    </p:spTree>
    <p:extLst>
      <p:ext uri="{BB962C8B-B14F-4D97-AF65-F5344CB8AC3E}">
        <p14:creationId xmlns:p14="http://schemas.microsoft.com/office/powerpoint/2010/main" val="325330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3400" y="533400"/>
            <a:ext cx="8229600" cy="5029200"/>
          </a:xfrm>
        </p:spPr>
        <p:txBody>
          <a:bodyPr>
            <a:normAutofit/>
          </a:bodyPr>
          <a:lstStyle/>
          <a:p>
            <a:pPr>
              <a:buNone/>
            </a:pPr>
            <a:r>
              <a:rPr lang="en-US" sz="2400" dirty="0" smtClean="0"/>
              <a:t>	</a:t>
            </a:r>
          </a:p>
          <a:p>
            <a:pPr algn="ctr">
              <a:buNone/>
            </a:pPr>
            <a:r>
              <a:rPr lang="en-US" sz="3000" b="1" dirty="0" smtClean="0">
                <a:latin typeface="Arial" panose="020B0604020202020204" pitchFamily="34" charset="0"/>
                <a:cs typeface="Arial" panose="020B0604020202020204" pitchFamily="34" charset="0"/>
              </a:rPr>
              <a:t>Property Custodian Responsibilities</a:t>
            </a:r>
            <a:endParaRPr lang="en-US" sz="3000" b="1" dirty="0">
              <a:latin typeface="Arial" panose="020B0604020202020204" pitchFamily="34" charset="0"/>
              <a:cs typeface="Arial" panose="020B0604020202020204" pitchFamily="34" charset="0"/>
            </a:endParaRPr>
          </a:p>
          <a:p>
            <a:pPr>
              <a:buNone/>
            </a:pPr>
            <a:endParaRPr lang="en-US" dirty="0"/>
          </a:p>
          <a:p>
            <a:pPr>
              <a:buNone/>
            </a:pPr>
            <a:r>
              <a:rPr lang="en-US" sz="2400" dirty="0" smtClean="0"/>
              <a:t>   </a:t>
            </a:r>
            <a:r>
              <a:rPr lang="en-US" sz="1500" dirty="0" smtClean="0">
                <a:latin typeface="Arial" panose="020B0604020202020204" pitchFamily="34" charset="0"/>
                <a:cs typeface="Arial" panose="020B0604020202020204" pitchFamily="34" charset="0"/>
              </a:rPr>
              <a:t>The Property Custodian is specifically responsible for the management and control of University property within the department, ensuring that:</a:t>
            </a:r>
          </a:p>
          <a:p>
            <a:pPr>
              <a:buNone/>
            </a:pPr>
            <a:endParaRPr lang="en-US" sz="15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Fixed assets are reported to Property Management.</a:t>
            </a: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is used for University purposes only</a:t>
            </a: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is not loaned, exchanged, discarded, or removed without approval of Property Management.</a:t>
            </a: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is not defaced or damaged in any way</a:t>
            </a: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is not returned to a vendor as a trade-in without approval of the Property Management.</a:t>
            </a:r>
          </a:p>
          <a:p>
            <a:endParaRPr lang="en-US" dirty="0" smtClean="0"/>
          </a:p>
          <a:p>
            <a:endParaRPr lang="en-US" dirty="0" smtClean="0"/>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0" y="685800"/>
            <a:ext cx="7543800" cy="3886200"/>
          </a:xfrm>
        </p:spPr>
        <p:txBody>
          <a:bodyPr>
            <a:normAutofit/>
          </a:bodyPr>
          <a:lstStyle/>
          <a:p>
            <a:endParaRPr lang="en-US" sz="2400" dirty="0" smtClean="0"/>
          </a:p>
          <a:p>
            <a:pPr lvl="0" algn="ctr">
              <a:buClr>
                <a:srgbClr val="AD0101"/>
              </a:buClr>
              <a:buNone/>
            </a:pPr>
            <a:r>
              <a:rPr lang="en-US" sz="3000" b="1" dirty="0">
                <a:solidFill>
                  <a:srgbClr val="303030"/>
                </a:solidFill>
                <a:latin typeface="Arial" panose="020B0604020202020204" pitchFamily="34" charset="0"/>
                <a:cs typeface="Arial" panose="020B0604020202020204" pitchFamily="34" charset="0"/>
              </a:rPr>
              <a:t>Property Custodian Responsibilities</a:t>
            </a:r>
          </a:p>
          <a:p>
            <a:pPr marL="0" indent="0">
              <a:buNone/>
            </a:pPr>
            <a:endParaRPr lang="en-US" dirty="0" smtClean="0"/>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Obsolete and surplus property is turned in to Property Management for appropriate disposal or redistribution</a:t>
            </a:r>
          </a:p>
          <a:p>
            <a:pPr>
              <a:buFont typeface="Wingdings" panose="05000000000000000000" pitchFamily="2" charset="2"/>
              <a:buChar char="v"/>
            </a:pPr>
            <a:endParaRPr lang="en-US" sz="15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Equipment is used for its intended purpose by properly trained personnel</a:t>
            </a:r>
          </a:p>
          <a:p>
            <a:pPr>
              <a:buFont typeface="Wingdings" panose="05000000000000000000" pitchFamily="2" charset="2"/>
              <a:buChar char="v"/>
            </a:pPr>
            <a:endParaRPr lang="en-US" sz="15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Property within the department is tagged as required and listed on the department’s property inventory record</a:t>
            </a:r>
          </a:p>
          <a:p>
            <a:pPr>
              <a:buFont typeface="Wingdings" panose="05000000000000000000" pitchFamily="2" charset="2"/>
              <a:buChar char="v"/>
            </a:pPr>
            <a:endParaRPr lang="en-US" sz="15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500" dirty="0" smtClean="0">
                <a:latin typeface="Arial" panose="020B0604020202020204" pitchFamily="34" charset="0"/>
                <a:cs typeface="Arial" panose="020B0604020202020204" pitchFamily="34" charset="0"/>
              </a:rPr>
              <a:t>Annual physical inventory is conducted in a timely manner</a:t>
            </a:r>
          </a:p>
          <a:p>
            <a:pPr>
              <a:buFont typeface="Wingdings" panose="05000000000000000000" pitchFamily="2" charset="2"/>
              <a:buChar char="v"/>
            </a:pPr>
            <a:endParaRPr lang="en-US"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custDataLst>
              <p:tags r:id="rId2"/>
            </p:custDataLst>
          </p:nvPr>
        </p:nvSpPr>
        <p:spPr>
          <a:xfrm>
            <a:off x="7620000" y="5687568"/>
            <a:ext cx="762000" cy="365125"/>
          </a:xfrm>
        </p:spPr>
        <p:txBody>
          <a:bodyPr>
            <a:normAutofit fontScale="92500" lnSpcReduction="20000"/>
          </a:bodyPr>
          <a:lstStyle/>
          <a:p>
            <a:pPr>
              <a:defRPr/>
            </a:pPr>
            <a:fld id="{6386030A-B1E4-4CA0-9771-E322E151098F}" type="slidenum">
              <a:rPr lang="en-US" smtClean="0"/>
              <a:pPr>
                <a:defRPr/>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609600"/>
            <a:ext cx="6781800" cy="685800"/>
          </a:xfrm>
        </p:spPr>
        <p:txBody>
          <a:bodyPr>
            <a:normAutofit/>
          </a:bodyPr>
          <a:lstStyle/>
          <a:p>
            <a:pPr algn="ctr"/>
            <a:r>
              <a:rPr lang="en-US" sz="2800" b="1" dirty="0" smtClean="0">
                <a:latin typeface="Arial" panose="020B0604020202020204" pitchFamily="34" charset="0"/>
                <a:cs typeface="Arial" panose="020B0604020202020204" pitchFamily="34" charset="0"/>
              </a:rPr>
              <a:t>Designed Property Custodian Form</a:t>
            </a:r>
            <a:endParaRPr lang="en-US" sz="2800" b="1" dirty="0">
              <a:latin typeface="Arial" panose="020B0604020202020204" pitchFamily="34" charset="0"/>
              <a:cs typeface="Arial" panose="020B0604020202020204" pitchFamily="34" charset="0"/>
            </a:endParaRPr>
          </a:p>
        </p:txBody>
      </p:sp>
      <p:pic>
        <p:nvPicPr>
          <p:cNvPr id="5" name="Content Placeholder 9" descr="filling out forms.jpg"/>
          <p:cNvPicPr>
            <a:picLocks noGrp="1" noChangeAspect="1"/>
          </p:cNvPicPr>
          <p:nvPr>
            <p:ph idx="1"/>
          </p:nvPr>
        </p:nvPicPr>
        <p:blipFill>
          <a:blip r:embed="rId5" cstate="print"/>
          <a:stretch>
            <a:fillRect/>
          </a:stretch>
        </p:blipFill>
        <p:spPr>
          <a:xfrm>
            <a:off x="685800" y="1371600"/>
            <a:ext cx="7620000" cy="4343400"/>
          </a:xfrm>
        </p:spPr>
      </p:pic>
      <p:sp>
        <p:nvSpPr>
          <p:cNvPr id="4" name="Slide Number Placeholder 3"/>
          <p:cNvSpPr>
            <a:spLocks noGrp="1"/>
          </p:cNvSpPr>
          <p:nvPr>
            <p:ph type="sldNum" sz="quarter" idx="12"/>
            <p:custDataLst>
              <p:tags r:id="rId2"/>
            </p:custDataLst>
          </p:nvPr>
        </p:nvSpPr>
        <p:spPr>
          <a:xfrm>
            <a:off x="7620000" y="5687568"/>
            <a:ext cx="762000" cy="365125"/>
          </a:xfrm>
        </p:spPr>
        <p:txBody>
          <a:bodyPr>
            <a:normAutofit fontScale="92500" lnSpcReduction="20000"/>
          </a:bodyPr>
          <a:lstStyle/>
          <a:p>
            <a:pPr>
              <a:defRPr/>
            </a:pPr>
            <a:fld id="{6386030A-B1E4-4CA0-9771-E322E151098F}"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09011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C066D6-5BF1-4ECF-AB33-EAA0EC8F9F41}&quot;/&gt;&lt;isInvalidForFieldText val=&quot;0&quot;/&gt;&lt;Image&gt;&lt;filename val=&quot;C:\Users\klivings\AppData\Local\Temp\CP142249200080Session\CPTrustFolder142249200096\PPTImport142249877608\data\asimages\{C9C066D6-5BF1-4ECF-AB33-EAA0EC8F9F41}_26.png&quot;/&gt;&lt;left val=&quot;1000&quot;/&gt;&lt;top val=&quot;734&quot;/&gt;&lt;width val=&quot;113&quot;/&gt;&lt;height val=&quot;86&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9&quot;/&gt;&lt;lineCharCount val=&quot;1&quot;/&gt;&lt;lineCharCount val=&quot;88&quot;/&gt;&lt;lineCharCount val=&quot;31&quot;/&gt;&lt;lineCharCount val=&quot;1&quot;/&gt;&lt;lineCharCount val=&quot;85&quot;/&gt;&lt;lineCharCount val=&quot;27&quot;/&gt;&lt;lineCharCount val=&quot;1&quot;/&gt;&lt;lineCharCount val=&quot;91&quot;/&gt;&lt;lineCharCount val=&quot;69&quot;/&gt;&lt;lineCharCount val=&quot;1&quot;/&gt;&lt;lineCharCount val=&quot;88&quot;/&gt;&lt;lineCharCount val=&quot;61&quot;/&gt;&lt;/TableIndex&gt;&lt;/ShapeTextInfo&gt;"/>
  <p:tag name="HTML_SHAPEINFO" val="&lt;ThreeDShapeInfo&gt;&lt;uuid val=&quot;{BACAB0E7-2A40-46D7-943D-286723AB6F96}&quot;/&gt;&lt;isInvalidForFieldText val=&quot;0&quot;/&gt;&lt;Image&gt;&lt;filename val=&quot;C:\Users\klivings\AppData\Local\Temp\CP142249200080Session\CPTrustFolder142249200096\PPTImport142249877608\data\asimages\{BACAB0E7-2A40-46D7-943D-286723AB6F96}_27.png&quot;/&gt;&lt;left val=&quot;99&quot;/&gt;&lt;top val=&quot;85&quot;/&gt;&lt;width val=&quot;992&quot;/&gt;&lt;height val=&quot;506&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26C8F1F-E379-499D-9D73-E940D91E23D8}&quot;/&gt;&lt;isInvalidForFieldText val=&quot;0&quot;/&gt;&lt;Image&gt;&lt;filename val=&quot;C:\Users\klivings\AppData\Local\Temp\CP142249200080Session\CPTrustFolder142249200096\PPTImport142249877608\data\asimages\{626C8F1F-E379-499D-9D73-E940D91E23D8}_27.png&quot;/&gt;&lt;left val=&quot;1000&quot;/&gt;&lt;top val=&quot;734&quot;/&gt;&lt;width val=&quot;113&quot;/&gt;&lt;height val=&quot;8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8892DB-93E1-4192-8138-CB78DEB68D03}&quot;/&gt;&lt;isInvalidForFieldText val=&quot;0&quot;/&gt;&lt;Image&gt;&lt;filename val=&quot;C:\Users\klivings\AppData\Local\Temp\CP142249200080Session\CPTrustFolder142249200096\PPTImport142249877608\data\asimages\{038892DB-93E1-4192-8138-CB78DEB68D03}_28.png&quot;/&gt;&lt;left val=&quot;1000&quot;/&gt;&lt;top val=&quot;734&quot;/&gt;&lt;width val=&quot;113&quot;/&gt;&lt;height val=&quot;86&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FB0F75A4-32B0-4850-9714-052E303DE2E0}&quot;/&gt;&lt;isInvalidForFieldText val=&quot;0&quot;/&gt;&lt;Image&gt;&lt;filename val=&quot;C:\Users\klivings\AppData\Local\Temp\CP142249200080Session\CPTrustFolder142249200096\PPTImport142249877608\data\asimages\{FB0F75A4-32B0-4850-9714-052E303DE2E0}_28.png&quot;/&gt;&lt;left val=&quot;110&quot;/&gt;&lt;top val=&quot;124&quot;/&gt;&lt;width val=&quot;981&quot;/&gt;&lt;height val=&quot;8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9&quot;/&gt;&lt;lineCharCount val=&quot;1&quot;/&gt;&lt;lineCharCount val=&quot;86&quot;/&gt;&lt;lineCharCount val=&quot;1&quot;/&gt;&lt;lineCharCount val=&quot;51&quot;/&gt;&lt;lineCharCount val=&quot;2&quot;/&gt;&lt;lineCharCount val=&quot;58&quot;/&gt;&lt;lineCharCount val=&quot;1&quot;/&gt;&lt;lineCharCount val=&quot;94&quot;/&gt;&lt;lineCharCount val=&quot;7&quot;/&gt;&lt;lineCharCount val=&quot;1&quot;/&gt;&lt;lineCharCount val=&quot;42&quot;/&gt;&lt;/TableIndex&gt;&lt;/ShapeTextInfo&gt;"/>
  <p:tag name="HTML_SHAPEINFO" val="&lt;ThreeDShapeInfo&gt;&lt;uuid val=&quot;{C20007D1-1793-4C6B-A7F7-611DD6EB0D70}&quot;/&gt;&lt;isInvalidForFieldText val=&quot;0&quot;/&gt;&lt;Image&gt;&lt;filename val=&quot;C:\Users\klivings\AppData\Local\Temp\CP142249200080Session\CPTrustFolder142249200096\PPTImport142249877608\data\asimages\{C20007D1-1793-4C6B-A7F7-611DD6EB0D70}_29.png&quot;/&gt;&lt;left val=&quot;99&quot;/&gt;&lt;top val=&quot;154&quot;/&gt;&lt;width val=&quot;992&quot;/&gt;&lt;height val=&quot;357&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B278C3-12A8-4B01-870F-C07A7C7DAA50}&quot;/&gt;&lt;isInvalidForFieldText val=&quot;0&quot;/&gt;&lt;Image&gt;&lt;filename val=&quot;C:\Users\klivings\AppData\Local\Temp\CP142249200080Session\CPTrustFolder142249200096\PPTImport142249877608\data\asimages\{ECB278C3-12A8-4B01-870F-C07A7C7DAA50}_29.png&quot;/&gt;&lt;left val=&quot;1000&quot;/&gt;&lt;top val=&quot;734&quot;/&gt;&lt;width val=&quot;113&quot;/&gt;&lt;height val=&quot;86&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9&quot;/&gt;&lt;lineCharCount val=&quot;1&quot;/&gt;&lt;lineCharCount val=&quot;86&quot;/&gt;&lt;lineCharCount val=&quot;25&quot;/&gt;&lt;lineCharCount val=&quot;1&quot;/&gt;&lt;lineCharCount val=&quot;92&quot;/&gt;&lt;lineCharCount val=&quot;35&quot;/&gt;&lt;/TableIndex&gt;&lt;/ShapeTextInfo&gt;"/>
  <p:tag name="HTML_SHAPEINFO" val="&lt;ThreeDShapeInfo&gt;&lt;uuid val=&quot;{AE0B32A9-1BA0-4BC5-9228-910A666511D7}&quot;/&gt;&lt;isInvalidForFieldText val=&quot;0&quot;/&gt;&lt;Image&gt;&lt;filename val=&quot;C:\Users\klivings\AppData\Local\Temp\CP142249200080Session\CPTrustFolder142249200096\PPTImport142249877608\data\asimages\{AE0B32A9-1BA0-4BC5-9228-910A666511D7}_30.png&quot;/&gt;&lt;left val=&quot;99&quot;/&gt;&lt;top val=&quot;90&quot;/&gt;&lt;width val=&quot;997&quot;/&gt;&lt;height val=&quot;29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A1F4F5-D18E-4559-9796-929AFFCECAFD}&quot;/&gt;&lt;isInvalidForFieldText val=&quot;0&quot;/&gt;&lt;Image&gt;&lt;filename val=&quot;C:\Users\klivings\AppData\Local\Temp\CP142249200080Session\CPTrustFolder142249200096\PPTImport142249877608\data\asimages\{7FA1F4F5-D18E-4559-9796-929AFFCECAFD}_30.png&quot;/&gt;&lt;left val=&quot;1000&quot;/&gt;&lt;top val=&quot;734&quot;/&gt;&lt;width val=&quot;113&quot;/&gt;&lt;height val=&quot;86&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13&quot;/&gt;&lt;lineCharCount val=&quot;1&quot;/&gt;&lt;lineCharCount val=&quot;60&quot;/&gt;&lt;lineCharCount val=&quot;1&quot;/&gt;&lt;lineCharCount val=&quot;78&quot;/&gt;&lt;lineCharCount val=&quot;90&quot;/&gt;&lt;lineCharCount val=&quot;74&quot;/&gt;&lt;lineCharCount val=&quot;1&quot;/&gt;&lt;lineCharCount val=&quot;76&quot;/&gt;&lt;lineCharCount val=&quot;1&quot;/&gt;&lt;lineCharCount val=&quot;87&quot;/&gt;&lt;lineCharCount val=&quot;53&quot;/&gt;&lt;lineCharCount val=&quot;1&quot;/&gt;&lt;lineCharCount val=&quot;90&quot;/&gt;&lt;lineCharCount val=&quot;14&quot;/&gt;&lt;lineCharCount val=&quot;1&quot;/&gt;&lt;lineCharCount val=&quot;72&quot;/&gt;&lt;lineCharCount val=&quot;1&quot;/&gt;&lt;/TableIndex&gt;&lt;/ShapeTextInfo&gt;"/>
  <p:tag name="HTML_SHAPEINFO" val="&lt;ThreeDShapeInfo&gt;&lt;uuid val=&quot;{A3B65BBD-5C41-4325-80F7-5EDE2A574CF4}&quot;/&gt;&lt;isInvalidForFieldText val=&quot;0&quot;/&gt;&lt;Image&gt;&lt;filename val=&quot;C:\Users\klivings\AppData\Local\Temp\CP142249200080Session\CPTrustFolder142249200096\PPTImport142249877608\data\asimages\{A3B65BBD-5C41-4325-80F7-5EDE2A574CF4}_31.png&quot;/&gt;&lt;left val=&quot;99&quot;/&gt;&lt;top val=&quot;109&quot;/&gt;&lt;width val=&quot;992&quot;/&gt;&lt;height val=&quot;64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5D90C29-348E-492D-A8BD-5F29293DB14C}&quot;/&gt;&lt;isInvalidForFieldText val=&quot;0&quot;/&gt;&lt;Image&gt;&lt;filename val=&quot;C:\Users\klivings\AppData\Local\Temp\CP142249200080Session\CPTrustFolder142249200096\PPTImport142249877608\data\asimages\{95D90C29-348E-492D-A8BD-5F29293DB14C}_31.png&quot;/&gt;&lt;left val=&quot;1000&quot;/&gt;&lt;top val=&quot;734&quot;/&gt;&lt;width val=&quot;113&quot;/&gt;&lt;height val=&quot;86&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2E9D5CF-6C4A-45C3-B48D-3B992FDB3B9F}&quot;/&gt;&lt;isInvalidForFieldText val=&quot;0&quot;/&gt;&lt;Image&gt;&lt;filename val=&quot;C:\Users\klivings\AppData\Local\Temp\CP142249200080Session\CPTrustFolder142249200096\PPTImport142249877608\data\asimages\{32E9D5CF-6C4A-45C3-B48D-3B992FDB3B9F}_32.png&quot;/&gt;&lt;left val=&quot;1000&quot;/&gt;&lt;top val=&quot;734&quot;/&gt;&lt;width val=&quot;113&quot;/&gt;&lt;height val=&quot;86&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F1F8FC4-94D8-4DE6-A831-1D73826D27D2}&quot;/&gt;&lt;isInvalidForFieldText val=&quot;0&quot;/&gt;&lt;Image&gt;&lt;filename val=&quot;C:\Users\klivings\AppData\Local\Temp\CP142249200080Session\CPTrustFolder142249200096\PPTImport142249877608\data\asimages\{AF1F8FC4-94D8-4DE6-A831-1D73826D27D2}_32.png&quot;/&gt;&lt;left val=&quot;110&quot;/&gt;&lt;top val=&quot;91&quot;/&gt;&lt;width val=&quot;971&quot;/&gt;&lt;height val=&quot;10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A2C0258D-5D53-421E-B41C-672EA49966E5}&quot;/&gt;&lt;isInvalidForFieldText val=&quot;0&quot;/&gt;&lt;Image&gt;&lt;filename val=&quot;C:\Users\klivings\AppData\Local\Temp\CP142249200080Session\CPTrustFolder142249200096\PPTImport142249877608\data\asimages\{A2C0258D-5D53-421E-B41C-672EA49966E5}_33.png&quot;/&gt;&lt;left val=&quot;150&quot;/&gt;&lt;top val=&quot;90&quot;/&gt;&lt;width val=&quot;891&quot;/&gt;&lt;height val=&quot;111&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9&quot;/&gt;&lt;lineCharCount val=&quot;73&quot;/&gt;&lt;lineCharCount val=&quot;1&quot;/&gt;&lt;lineCharCount val=&quot;87&quot;/&gt;&lt;lineCharCount val=&quot;82&quot;/&gt;&lt;lineCharCount val=&quot;88&quot;/&gt;&lt;lineCharCount val=&quot;30&quot;/&gt;&lt;lineCharCount val=&quot;1&quot;/&gt;&lt;lineCharCount val=&quot;74&quot;/&gt;&lt;lineCharCount val=&quot;1&quot;/&gt;&lt;lineCharCount val=&quot;87&quot;/&gt;&lt;lineCharCount val=&quot;25&quot;/&gt;&lt;lineCharCount val=&quot;1&quot;/&gt;&lt;lineCharCount val=&quot;80&quot;/&gt;&lt;lineCharCount val=&quot;74&quot;/&gt;&lt;/TableIndex&gt;&lt;/ShapeTextInfo&gt;"/>
  <p:tag name="HTML_SHAPEINFO" val="&lt;ThreeDShapeInfo&gt;&lt;uuid val=&quot;{AA521238-737B-45AA-8DAA-582B07DC39BE}&quot;/&gt;&lt;isInvalidForFieldText val=&quot;0&quot;/&gt;&lt;Image&gt;&lt;filename val=&quot;C:\Users\klivings\AppData\Local\Temp\CP142249200080Session\CPTrustFolder142249200096\PPTImport142249877608\data\asimages\{AA521238-737B-45AA-8DAA-582B07DC39BE}_33.png&quot;/&gt;&lt;left val=&quot;98&quot;/&gt;&lt;top val=&quot;220&quot;/&gt;&lt;width val=&quot;993&quot;/&gt;&lt;height val=&quot;54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5ED081-FB83-43B4-9B1C-D9D5365F8B83}&quot;/&gt;&lt;isInvalidForFieldText val=&quot;0&quot;/&gt;&lt;Image&gt;&lt;filename val=&quot;C:\Users\klivings\AppData\Local\Temp\CP142249200080Session\CPTrustFolder142249200096\PPTImport142249877608\data\asimages\{DE5ED081-FB83-43B4-9B1C-D9D5365F8B83}_33.png&quot;/&gt;&lt;left val=&quot;1000&quot;/&gt;&lt;top val=&quot;734&quot;/&gt;&lt;width val=&quot;113&quot;/&gt;&lt;height val=&quot;86&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22&quot;/&gt;&lt;lineCharCount val=&quot;22&quot;/&gt;&lt;lineCharCount val=&quot;23&quot;/&gt;&lt;lineCharCount val=&quot;26&quot;/&gt;&lt;lineCharCount val=&quot;27&quot;/&gt;&lt;lineCharCount val=&quot;22&quot;/&gt;&lt;lineCharCount val=&quot;26&quot;/&gt;&lt;lineCharCount val=&quot;21&quot;/&gt;&lt;/TableIndex&gt;&lt;/ShapeTextInfo&gt;"/>
  <p:tag name="HTML_SHAPEINFO" val="&lt;ThreeDShapeInfo&gt;&lt;uuid val=&quot;{B4CB05E1-555D-496D-BB21-6B309122CCF3}&quot;/&gt;&lt;isInvalidForFieldText val=&quot;0&quot;/&gt;&lt;Image&gt;&lt;filename val=&quot;C:\Users\klivings\AppData\Local\Temp\CP142249200080Session\CPTrustFolder142249200096\PPTImport142249877608\data\asimages\{B4CB05E1-555D-496D-BB21-6B309122CCF3}_34.png&quot;/&gt;&lt;left val=&quot;106&quot;/&gt;&lt;top val=&quot;79&quot;/&gt;&lt;width val=&quot;320&quot;/&gt;&lt;height val=&quot;60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ADC5ED5-28BB-43B3-BC32-01874F12C2CD}&quot;/&gt;&lt;isInvalidForFieldText val=&quot;0&quot;/&gt;&lt;Image&gt;&lt;filename val=&quot;C:\Users\klivings\AppData\Local\Temp\CP142249200080Session\CPTrustFolder142249200096\PPTImport142249877608\data\asimages\{1ADC5ED5-28BB-43B3-BC32-01874F12C2CD}_34.png&quot;/&gt;&lt;left val=&quot;1000&quot;/&gt;&lt;top val=&quot;734&quot;/&gt;&lt;width val=&quot;113&quot;/&gt;&lt;height val=&quot;8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1&quot;/&gt;&lt;lineCharCount val=&quot;1&quot;/&gt;&lt;lineCharCount val=&quot;34&quot;/&gt;&lt;lineCharCount val=&quot;12&quot;/&gt;&lt;lineCharCount val=&quot;1&quot;/&gt;&lt;lineCharCount val=&quot;70&quot;/&gt;&lt;lineCharCount val=&quot;1&quot;/&gt;&lt;lineCharCount val=&quot;43&quot;/&gt;&lt;lineCharCount val=&quot;1&quot;/&gt;&lt;lineCharCount val=&quot;84&quot;/&gt;&lt;lineCharCount val=&quot;88&quot;/&gt;&lt;lineCharCount val=&quot;1&quot;/&gt;&lt;lineCharCount val=&quot;53&quot;/&gt;&lt;lineCharCount val=&quot;31&quot;/&gt;&lt;lineCharCount val=&quot;40&quot;/&gt;&lt;lineCharCount val=&quot;65&quot;/&gt;&lt;lineCharCount val=&quot;1&quot;/&gt;&lt;lineCharCount val=&quot;81&quot;/&gt;&lt;lineCharCount val=&quot;27&quot;/&gt;&lt;lineCharCount val=&quot;1&quot;/&gt;&lt;lineCharCount val=&quot;80&quot;/&gt;&lt;lineCharCount val=&quot;33&quot;/&gt;&lt;/TableIndex&gt;&lt;/ShapeTextInfo&gt;"/>
  <p:tag name="HTML_SHAPEINFO" val="&lt;ThreeDShapeInfo&gt;&lt;uuid val=&quot;{D4A26A7D-9633-4D17-9D8D-B74A35E55F86}&quot;/&gt;&lt;isInvalidForFieldText val=&quot;0&quot;/&gt;&lt;Image&gt;&lt;filename val=&quot;C:\Users\klivings\AppData\Local\Temp\CP142249200080Session\CPTrustFolder142249200096\PPTImport142249877608\data\asimages\{D4A26A7D-9633-4D17-9D8D-B74A35E55F86}_35.png&quot;/&gt;&lt;left val=&quot;99&quot;/&gt;&lt;top val=&quot;70&quot;/&gt;&lt;width val=&quot;992&quot;/&gt;&lt;height val=&quot;63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9FE1E4-CA0C-4564-8676-7219B172A5B3}&quot;/&gt;&lt;isInvalidForFieldText val=&quot;0&quot;/&gt;&lt;Image&gt;&lt;filename val=&quot;C:\Users\klivings\AppData\Local\Temp\CP142249200080Session\CPTrustFolder142249200096\PPTImport142249877608\data\asimages\{299FE1E4-CA0C-4564-8676-7219B172A5B3}_35.png&quot;/&gt;&lt;left val=&quot;1000&quot;/&gt;&lt;top val=&quot;734&quot;/&gt;&lt;width val=&quot;113&quot;/&gt;&lt;height val=&quot;8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4&quot;/&gt;&lt;lineCharCount val=&quot;12&quot;/&gt;&lt;lineCharCount val=&quot;20&quot;/&gt;&lt;lineCharCount val=&quot;1&quot;/&gt;&lt;lineCharCount val=&quot;86&quot;/&gt;&lt;lineCharCount val=&quot;89&quot;/&gt;&lt;lineCharCount val=&quot;11&quot;/&gt;&lt;lineCharCount val=&quot;1&quot;/&gt;&lt;lineCharCount val=&quot;75&quot;/&gt;&lt;lineCharCount val=&quot;1&quot;/&gt;&lt;lineCharCount val=&quot;74&quot;/&gt;&lt;lineCharCount val=&quot;40&quot;/&gt;&lt;lineCharCount val=&quot;1&quot;/&gt;&lt;lineCharCount val=&quot;80&quot;/&gt;&lt;lineCharCount val=&quot;73&quot;/&gt;&lt;lineCharCount val=&quot;1&quot;/&gt;&lt;lineCharCount val=&quot;86&quot;/&gt;&lt;lineCharCount val=&quot;49&quot;/&gt;&lt;/TableIndex&gt;&lt;/ShapeTextInfo&gt;"/>
  <p:tag name="HTML_SHAPEINFO" val="&lt;ThreeDShapeInfo&gt;&lt;uuid val=&quot;{44B1F87A-607B-416F-92F3-DFB38BAD9BA3}&quot;/&gt;&lt;isInvalidForFieldText val=&quot;0&quot;/&gt;&lt;Image&gt;&lt;filename val=&quot;C:\Users\klivings\AppData\Local\Temp\CP142249200080Session\CPTrustFolder142249200096\PPTImport142249877608\data\asimages\{44B1F87A-607B-416F-92F3-DFB38BAD9BA3}_36.png&quot;/&gt;&lt;left val=&quot;69&quot;/&gt;&lt;top val=&quot;65&quot;/&gt;&lt;width val=&quot;1082&quot;/&gt;&lt;height val=&quot;68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95E8D7-A761-46DC-B678-C0D717565EA3}&quot;/&gt;&lt;isInvalidForFieldText val=&quot;0&quot;/&gt;&lt;Image&gt;&lt;filename val=&quot;C:\Users\klivings\AppData\Local\Temp\CP142249200080Session\CPTrustFolder142249200096\PPTImport142249877608\data\asimages\{4895E8D7-A761-46DC-B678-C0D717565EA3}_36.png&quot;/&gt;&lt;left val=&quot;1000&quot;/&gt;&lt;top val=&quot;734&quot;/&gt;&lt;width val=&quot;113&quot;/&gt;&lt;height val=&quot;86&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quot;/&gt;&lt;lineCharCount val=&quot;22&quot;/&gt;&lt;lineCharCount val=&quot;29&quot;/&gt;&lt;lineCharCount val=&quot;21&quot;/&gt;&lt;lineCharCount val=&quot;26&quot;/&gt;&lt;lineCharCount val=&quot;7&quot;/&gt;&lt;/TableIndex&gt;&lt;/ShapeTextInfo&gt;"/>
  <p:tag name="HTML_SHAPEINFO" val="&lt;ThreeDShapeInfo&gt;&lt;uuid val=&quot;{AEC1BEAF-2FDF-4941-82EE-68F68FB05D01}&quot;/&gt;&lt;isInvalidForFieldText val=&quot;0&quot;/&gt;&lt;Image&gt;&lt;filename val=&quot;C:\Users\klivings\AppData\Local\Temp\CP142249200080Session\CPTrustFolder142249200096\PPTImport142249877608\data\asimages\{AEC1BEAF-2FDF-4941-82EE-68F68FB05D01}_37.png&quot;/&gt;&lt;left val=&quot;98&quot;/&gt;&lt;top val=&quot;130&quot;/&gt;&lt;width val=&quot;313&quot;/&gt;&lt;height val=&quot;57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DFFFC4-8D4C-47DF-8FF7-D183685D3E1E}&quot;/&gt;&lt;isInvalidForFieldText val=&quot;0&quot;/&gt;&lt;Image&gt;&lt;filename val=&quot;C:\Users\klivings\AppData\Local\Temp\CP142249200080Session\CPTrustFolder142249200096\PPTImport142249877608\data\asimages\{F9DFFFC4-8D4C-47DF-8FF7-D183685D3E1E}_37.png&quot;/&gt;&lt;left val=&quot;1000&quot;/&gt;&lt;top val=&quot;734&quot;/&gt;&lt;width val=&quot;113&quot;/&gt;&lt;height val=&quot;8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4&quot;/&gt;&lt;lineCharCount val=&quot;13&quot;/&gt;&lt;lineCharCount val=&quot;1&quot;/&gt;&lt;lineCharCount val=&quot;64&quot;/&gt;&lt;lineCharCount val=&quot;1&quot;/&gt;&lt;lineCharCount val=&quot;97&quot;/&gt;&lt;lineCharCount val=&quot;92&quot;/&gt;&lt;lineCharCount val=&quot;21&quot;/&gt;&lt;lineCharCount val=&quot;1&quot;/&gt;&lt;lineCharCount val=&quot;90&quot;/&gt;&lt;lineCharCount val=&quot;92&quot;/&gt;&lt;lineCharCount val=&quot;52&quot;/&gt;&lt;lineCharCount val=&quot;1&quot;/&gt;&lt;lineCharCount val=&quot;91&quot;/&gt;&lt;lineCharCount val=&quot;1&quot;/&gt;&lt;lineCharCount val=&quot;60&quot;/&gt;&lt;/TableIndex&gt;&lt;/ShapeTextInfo&gt;"/>
  <p:tag name="HTML_SHAPEINFO" val="&lt;ThreeDShapeInfo&gt;&lt;uuid val=&quot;{8A8C0B79-34A0-41C0-9DA5-18249A72BDB0}&quot;/&gt;&lt;isInvalidForFieldText val=&quot;0&quot;/&gt;&lt;Image&gt;&lt;filename val=&quot;C:\Users\klivings\AppData\Local\Temp\CP142249200080Session\CPTrustFolder142249200096\PPTImport142249877608\data\asimages\{8A8C0B79-34A0-41C0-9DA5-18249A72BDB0}_38.png&quot;/&gt;&lt;left val=&quot;58&quot;/&gt;&lt;top val=&quot;41&quot;/&gt;&lt;width val=&quot;1084&quot;/&gt;&lt;height val=&quot;57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35C03CD-6F40-4F11-82BF-4761A1854919}&quot;/&gt;&lt;isInvalidForFieldText val=&quot;0&quot;/&gt;&lt;Image&gt;&lt;filename val=&quot;C:\Users\klivings\AppData\Local\Temp\CP142249200080Session\CPTrustFolder142249200096\PPTImport142249877608\data\asimages\{D35C03CD-6F40-4F11-82BF-4761A1854919}_38.png&quot;/&gt;&lt;left val=&quot;1000&quot;/&gt;&lt;top val=&quot;734&quot;/&gt;&lt;width val=&quot;113&quot;/&gt;&lt;height val=&quot;86&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quot;/&gt;&lt;lineCharCount val=&quot;23&quot;/&gt;&lt;lineCharCount val=&quot;29&quot;/&gt;&lt;lineCharCount val=&quot;24&quot;/&gt;&lt;lineCharCount val=&quot;27&quot;/&gt;&lt;lineCharCount val=&quot;20&quot;/&gt;&lt;lineCharCount val=&quot;23&quot;/&gt;&lt;lineCharCount val=&quot;26&quot;/&gt;&lt;lineCharCount val=&quot;6&quot;/&gt;&lt;/TableIndex&gt;&lt;/ShapeTextInfo&gt;"/>
  <p:tag name="HTML_SHAPEINFO" val="&lt;ThreeDShapeInfo&gt;&lt;uuid val=&quot;{A70AFF2C-F7F5-494A-86D2-39CC9D2C56BB}&quot;/&gt;&lt;isInvalidForFieldText val=&quot;0&quot;/&gt;&lt;Image&gt;&lt;filename val=&quot;C:\Users\klivings\AppData\Local\Temp\CP142249200080Session\CPTrustFolder142249200096\PPTImport142249877608\data\asimages\{A70AFF2C-F7F5-494A-86D2-39CC9D2C56BB}_39.png&quot;/&gt;&lt;left val=&quot;88&quot;/&gt;&lt;top val=&quot;130&quot;/&gt;&lt;width val=&quot;313&quot;/&gt;&lt;height val=&quot;60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0EECDAE-D74A-4C2D-861E-605B7EFDBBFF}&quot;/&gt;&lt;isInvalidForFieldText val=&quot;0&quot;/&gt;&lt;Image&gt;&lt;filename val=&quot;C:\Users\klivings\AppData\Local\Temp\CP142249200080Session\CPTrustFolder142249200096\PPTImport142249877608\data\asimages\{50EECDAE-D74A-4C2D-861E-605B7EFDBBFF}_39.png&quot;/&gt;&lt;left val=&quot;1000&quot;/&gt;&lt;top val=&quot;734&quot;/&gt;&lt;width val=&quot;113&quot;/&gt;&lt;height val=&quot;86&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30&quot;/&gt;&lt;lineCharCount val=&quot;11&quot;/&gt;&lt;lineCharCount val=&quot;1&quot;/&gt;&lt;lineCharCount val=&quot;89&quot;/&gt;&lt;lineCharCount val=&quot;94&quot;/&gt;&lt;lineCharCount val=&quot;35&quot;/&gt;&lt;lineCharCount val=&quot;47&quot;/&gt;&lt;lineCharCount val=&quot;90&quot;/&gt;&lt;lineCharCount val=&quot;40&quot;/&gt;&lt;lineCharCount val=&quot;1&quot;/&gt;&lt;lineCharCount val=&quot;23&quot;/&gt;&lt;lineCharCount val=&quot;1&quot;/&gt;&lt;lineCharCount val=&quot;90&quot;/&gt;&lt;lineCharCount val=&quot;88&quot;/&gt;&lt;lineCharCount val=&quot;86&quot;/&gt;&lt;lineCharCount val=&quot;91&quot;/&gt;&lt;lineCharCount val=&quot;97&quot;/&gt;&lt;lineCharCount val=&quot;11&quot;/&gt;&lt;lineCharCount val=&quot;60&quot;/&gt;&lt;lineCharCount val=&quot;1&quot;/&gt;&lt;/TableIndex&gt;&lt;/ShapeTextInfo&gt;"/>
  <p:tag name="HTML_SHAPEINFO" val="&lt;ThreeDShapeInfo&gt;&lt;uuid val=&quot;{0EBF7B11-6CB6-4761-AF90-898A7DE2D167}&quot;/&gt;&lt;isInvalidForFieldText val=&quot;0&quot;/&gt;&lt;Image&gt;&lt;filename val=&quot;C:\Users\klivings\AppData\Local\Temp\CP142249200080Session\CPTrustFolder142249200096\PPTImport142249877608\data\asimages\{0EBF7B11-6CB6-4761-AF90-898A7DE2D167}_40.png&quot;/&gt;&lt;left val=&quot;50&quot;/&gt;&lt;top val=&quot;80&quot;/&gt;&lt;width val=&quot;1085&quot;/&gt;&lt;height val=&quot;711&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27C7E5-A0BE-414C-89FA-9BC00C70409F}&quot;/&gt;&lt;isInvalidForFieldText val=&quot;0&quot;/&gt;&lt;Image&gt;&lt;filename val=&quot;C:\Users\klivings\AppData\Local\Temp\CP142249200080Session\CPTrustFolder142249200096\PPTImport142249877608\data\asimages\{9A27C7E5-A0BE-414C-89FA-9BC00C70409F}_40.png&quot;/&gt;&lt;left val=&quot;1000&quot;/&gt;&lt;top val=&quot;734&quot;/&gt;&lt;width val=&quot;113&quot;/&gt;&lt;height val=&quot;8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1&quot;/&gt;&lt;lineCharCount val=&quot;1&quot;/&gt;&lt;lineCharCount val=&quot;19&quot;/&gt;&lt;lineCharCount val=&quot;22&quot;/&gt;&lt;lineCharCount val=&quot;10&quot;/&gt;&lt;lineCharCount val=&quot;1&quot;/&gt;&lt;lineCharCount val=&quot;20&quot;/&gt;&lt;lineCharCount val=&quot;23&quot;/&gt;&lt;lineCharCount val=&quot;22&quot;/&gt;&lt;lineCharCount val=&quot;22&quot;/&gt;&lt;lineCharCount val=&quot;25&quot;/&gt;&lt;lineCharCount val=&quot;21&quot;/&gt;&lt;lineCharCount val=&quot;1&quot;/&gt;&lt;lineCharCount val=&quot;24&quot;/&gt;&lt;lineCharCount val=&quot;22&quot;/&gt;&lt;lineCharCount val=&quot;13&quot;/&gt;&lt;/TableIndex&gt;&lt;/ShapeTextInfo&gt;"/>
  <p:tag name="HTML_SHAPEINFO" val="&lt;ThreeDShapeInfo&gt;&lt;uuid val=&quot;{C7C91E2C-8470-4F4B-B542-2BE4134BDD8E}&quot;/&gt;&lt;isInvalidForFieldText val=&quot;0&quot;/&gt;&lt;Image&gt;&lt;filename val=&quot;C:\Users\klivings\AppData\Local\Temp\CP142249200080Session\CPTrustFolder142249200096\PPTImport142249877608\data\asimages\{C7C91E2C-8470-4F4B-B542-2BE4134BDD8E}_41.png&quot;/&gt;&lt;left val=&quot;98&quot;/&gt;&lt;top val=&quot;80&quot;/&gt;&lt;width val=&quot;330&quot;/&gt;&lt;height val=&quot;711&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DB6ED2F-3FF6-42C7-8EF1-74A8F3CD9AF5}&quot;/&gt;&lt;isInvalidForFieldText val=&quot;0&quot;/&gt;&lt;Image&gt;&lt;filename val=&quot;C:\Users\klivings\AppData\Local\Temp\CP142249200080Session\CPTrustFolder142249200096\PPTImport142249877608\data\asimages\{6DB6ED2F-3FF6-42C7-8EF1-74A8F3CD9AF5}_41.png&quot;/&gt;&lt;left val=&quot;1000&quot;/&gt;&lt;top val=&quot;734&quot;/&gt;&lt;width val=&quot;113&quot;/&gt;&lt;height val=&quot;86&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F6B02F-09C8-4E5D-939F-D44B8719727F}&quot;/&gt;&lt;isInvalidForFieldText val=&quot;0&quot;/&gt;&lt;Image&gt;&lt;filename val=&quot;C:\Users\klivings\AppData\Local\Temp\CP142249200080Session\CPTrustFolder142249200096\PPTImport142249877608\data\asimages\{7DF6B02F-09C8-4E5D-939F-D44B8719727F}_42.png&quot;/&gt;&lt;left val=&quot;1000&quot;/&gt;&lt;top val=&quot;734&quot;/&gt;&lt;width val=&quot;113&quot;/&gt;&lt;height val=&quot;86&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4&quot;/&gt;&lt;lineCharCount val=&quot;1&quot;/&gt;&lt;lineCharCount val=&quot;102&quot;/&gt;&lt;lineCharCount val=&quot;100&quot;/&gt;&lt;lineCharCount val=&quot;100&quot;/&gt;&lt;lineCharCount val=&quot;35&quot;/&gt;&lt;lineCharCount val=&quot;1&quot;/&gt;&lt;lineCharCount val=&quot;100&quot;/&gt;&lt;lineCharCount val=&quot;52&quot;/&gt;&lt;lineCharCount val=&quot;1&quot;/&gt;&lt;lineCharCount val=&quot;21&quot;/&gt;&lt;lineCharCount val=&quot;1&quot;/&gt;&lt;lineCharCount val=&quot;69&quot;/&gt;&lt;lineCharCount val=&quot;58&quot;/&gt;&lt;lineCharCount val=&quot;82&quot;/&gt;&lt;lineCharCount val=&quot;1&quot;/&gt;&lt;lineCharCount val=&quot;69&quot;/&gt;&lt;lineCharCount val=&quot;73&quot;/&gt;&lt;lineCharCount val=&quot;34&quot;/&gt;&lt;/TableIndex&gt;&lt;/ShapeTextInfo&gt;"/>
  <p:tag name="HTML_SHAPEINFO" val="&lt;ThreeDShapeInfo&gt;&lt;uuid val=&quot;{67F6A05F-50F8-4EEE-8887-052B6598B3EA}&quot;/&gt;&lt;isInvalidForFieldText val=&quot;0&quot;/&gt;&lt;Image&gt;&lt;filename val=&quot;C:\Users\klivings\AppData\Local\Temp\CP142249200080Session\CPTrustFolder142249200096\PPTImport142249877608\data\asimages\{67F6A05F-50F8-4EEE-8887-052B6598B3EA}_42.png&quot;/&gt;&lt;left val=&quot;48&quot;/&gt;&lt;top val=&quot;104&quot;/&gt;&lt;width val=&quot;1083&quot;/&gt;&lt;height val=&quot;6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16&quot;/&gt;&lt;lineCharCount val=&quot;7&quot;/&gt;&lt;lineCharCount val=&quot;27&quot;/&gt;&lt;lineCharCount val=&quot;26&quot;/&gt;&lt;lineCharCount val=&quot;23&quot;/&gt;&lt;lineCharCount val=&quot;27&quot;/&gt;&lt;lineCharCount val=&quot;14&quot;/&gt;&lt;lineCharCount val=&quot;19&quot;/&gt;&lt;lineCharCount val=&quot;25&quot;/&gt;&lt;lineCharCount val=&quot;27&quot;/&gt;&lt;lineCharCount val=&quot;24&quot;/&gt;&lt;lineCharCount val=&quot;12&quot;/&gt;&lt;/TableIndex&gt;&lt;/ShapeTextInfo&gt;"/>
  <p:tag name="HTML_SHAPEINFO" val="&lt;ThreeDShapeInfo&gt;&lt;uuid val=&quot;{3155E5CF-8664-4E26-B31E-B5150135AFB4}&quot;/&gt;&lt;isInvalidForFieldText val=&quot;0&quot;/&gt;&lt;Image&gt;&lt;filename val=&quot;C:\Users\klivings\AppData\Local\Temp\CP142249200080Session\CPTrustFolder142249200096\PPTImport142249877608\data\asimages\{3155E5CF-8664-4E26-B31E-B5150135AFB4}_43.png&quot;/&gt;&lt;left val=&quot;79&quot;/&gt;&lt;top val=&quot;70&quot;/&gt;&lt;width val=&quot;349&quot;/&gt;&lt;height val=&quot;711&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55F7B6-F9D3-4FA7-B8BD-44303FDACF2A}&quot;/&gt;&lt;isInvalidForFieldText val=&quot;0&quot;/&gt;&lt;Image&gt;&lt;filename val=&quot;C:\Users\klivings\AppData\Local\Temp\CP142249200080Session\CPTrustFolder142249200096\PPTImport142249877608\data\asimages\{C655F7B6-F9D3-4FA7-B8BD-44303FDACF2A}_43.png&quot;/&gt;&lt;left val=&quot;450&quot;/&gt;&lt;top val=&quot;70&quot;/&gt;&lt;width val=&quot;581&quot;/&gt;&lt;height val=&quot;721&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785E81-0A7A-4757-B7D0-654466A63059}&quot;/&gt;&lt;isInvalidForFieldText val=&quot;0&quot;/&gt;&lt;Image&gt;&lt;filename val=&quot;C:\Users\klivings\AppData\Local\Temp\CP142249200080Session\CPTrustFolder142249200096\PPTImport142249877608\data\asimages\{42785E81-0A7A-4757-B7D0-654466A63059}_43.png&quot;/&gt;&lt;left val=&quot;1000&quot;/&gt;&lt;top val=&quot;734&quot;/&gt;&lt;width val=&quot;113&quot;/&gt;&lt;height val=&quot;86&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1&quot;/&gt;&lt;lineCharCount val=&quot;26&quot;/&gt;&lt;lineCharCount val=&quot;1&quot;/&gt;&lt;lineCharCount val=&quot;51&quot;/&gt;&lt;lineCharCount val=&quot;49&quot;/&gt;&lt;lineCharCount val=&quot;1&quot;/&gt;&lt;lineCharCount val=&quot;1&quot;/&gt;&lt;/TableIndex&gt;&lt;/ShapeTextInfo&gt;"/>
  <p:tag name="HTML_SHAPEINFO" val="&lt;ThreeDShapeInfo&gt;&lt;uuid val=&quot;{77DD5CB9-CB31-4412-AD8D-6807213DB593}&quot;/&gt;&lt;isInvalidForFieldText val=&quot;0&quot;/&gt;&lt;Image&gt;&lt;filename val=&quot;C:\Users\klivings\AppData\Local\Temp\CP142249200080Session\CPTrustFolder142249200096\PPTImport142249877608\data\asimages\{77DD5CB9-CB31-4412-AD8D-6807213DB593}_44.png&quot;/&gt;&lt;left val=&quot;89&quot;/&gt;&lt;top val=&quot;70&quot;/&gt;&lt;width val=&quot;1082&quot;/&gt;&lt;height val=&quot;461&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0CBA7D-6A15-4897-8BE3-1AB0B8B79349}&quot;/&gt;&lt;isInvalidForFieldText val=&quot;0&quot;/&gt;&lt;Image&gt;&lt;filename val=&quot;C:\Users\klivings\AppData\Local\Temp\CP142249200080Session\CPTrustFolder142249200096\PPTImport142249877608\data\asimages\{9A0CBA7D-6A15-4897-8BE3-1AB0B8B79349}_44.png&quot;/&gt;&lt;left val=&quot;1000&quot;/&gt;&lt;top val=&quot;734&quot;/&gt;&lt;width val=&quot;113&quot;/&gt;&lt;height val=&quot;86&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D3B0210A-6DAF-49DB-B195-963C7D514142}&quot;/&gt;&lt;isInvalidForFieldText val=&quot;0&quot;/&gt;&lt;Image&gt;&lt;filename val=&quot;C:\Users\klivings\AppData\Local\Temp\CP142249200080Session\CPTrustFolder142249200096\PPTImport142249877608\data\asimages\{D3B0210A-6DAF-49DB-B195-963C7D514142}_45.png&quot;/&gt;&lt;left val=&quot;60&quot;/&gt;&lt;top val=&quot;35&quot;/&gt;&lt;width val=&quot;1081&quot;/&gt;&lt;height val=&quot;17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8A0A3CF-87AF-41E1-8977-8B49C71D4691}&quot;/&gt;&lt;isInvalidForFieldText val=&quot;0&quot;/&gt;&lt;Image&gt;&lt;filename val=&quot;C:\Users\klivings\AppData\Local\Temp\CP142249200080Session\CPTrustFolder142249200096\PPTImport142249877608\data\asimages\{28A0A3CF-87AF-41E1-8977-8B49C71D4691}_45.png&quot;/&gt;&lt;left val=&quot;1000&quot;/&gt;&lt;top val=&quot;734&quot;/&gt;&lt;width val=&quot;113&quot;/&gt;&lt;height val=&quot;86&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81B2499-375D-42D7-991D-D700EE8620C2}&quot;/&gt;&lt;isInvalidForFieldText val=&quot;0&quot;/&gt;&lt;Image&gt;&lt;filename val=&quot;C:\Users\klivings\AppData\Local\Temp\CP142249200080Session\CPTrustFolder142249200096\PPTImport142249877608\data\asimages\{B81B2499-375D-42D7-991D-D700EE8620C2}_46.png&quot;/&gt;&lt;left val=&quot;70&quot;/&gt;&lt;top val=&quot;-1&quot;/&gt;&lt;width val=&quot;1081&quot;/&gt;&lt;height val=&quot;157&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7&quot;/&gt;&lt;lineCharCount val=&quot;1&quot;/&gt;&lt;lineCharCount val=&quot;32&quot;/&gt;&lt;lineCharCount val=&quot;20&quot;/&gt;&lt;lineCharCount val=&quot;28&quot;/&gt;&lt;lineCharCount val=&quot;1&quot;/&gt;&lt;lineCharCount val=&quot;47&quot;/&gt;&lt;lineCharCount val=&quot;20&quot;/&gt;&lt;lineCharCount val=&quot;34&quot;/&gt;&lt;lineCharCount val=&quot;1&quot;/&gt;&lt;lineCharCount val=&quot;27&quot;/&gt;&lt;lineCharCount val=&quot;20&quot;/&gt;&lt;lineCharCount val=&quot;31&quot;/&gt;&lt;lineCharCount val=&quot;1&quot;/&gt;&lt;lineCharCount val=&quot;33&quot;/&gt;&lt;lineCharCount val=&quot;20&quot;/&gt;&lt;lineCharCount val=&quot;32&quot;/&gt;&lt;lineCharCount val=&quot;1&quot;/&gt;&lt;lineCharCount val=&quot;30&quot;/&gt;&lt;lineCharCount val=&quot;20&quot;/&gt;&lt;lineCharCount val=&quot;32&quot;/&gt;&lt;lineCharCount val=&quot;1&quot;/&gt;&lt;lineCharCount val=&quot;31&quot;/&gt;&lt;lineCharCount val=&quot;20&quot;/&gt;&lt;lineCharCount val=&quot;22&quot;/&gt;&lt;lineCharCount val=&quot;2&quot;/&gt;&lt;lineCharCount val=&quot;1&quot;/&gt;&lt;lineCharCount val=&quot;1&quot;/&gt;&lt;/TableIndex&gt;&lt;/ShapeTextInfo&gt;"/>
  <p:tag name="HTML_SHAPEINFO" val="&lt;ThreeDShapeInfo&gt;&lt;uuid val=&quot;{7A512B36-6510-472B-AD4A-4341FFF53E1E}&quot;/&gt;&lt;isInvalidForFieldText val=&quot;0&quot;/&gt;&lt;Image&gt;&lt;filename val=&quot;C:\Users\klivings\AppData\Local\Temp\CP142249200080Session\CPTrustFolder142249200096\PPTImport142249877608\data\asimages\{7A512B36-6510-472B-AD4A-4341FFF53E1E}_46.png&quot;/&gt;&lt;left val=&quot;90&quot;/&gt;&lt;top val=&quot;146&quot;/&gt;&lt;width val=&quot;951&quot;/&gt;&lt;height val=&quot;61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98133C2-5753-4E65-B6F3-F3BD99DF61A1}&quot;/&gt;&lt;isInvalidForFieldText val=&quot;0&quot;/&gt;&lt;Image&gt;&lt;filename val=&quot;C:\Users\klivings\AppData\Local\Temp\CP142249200080Session\CPTrustFolder142249200096\PPTImport142249877608\data\asimages\{D98133C2-5753-4E65-B6F3-F3BD99DF61A1}_46.png&quot;/&gt;&lt;left val=&quot;1000&quot;/&gt;&lt;top val=&quot;734&quot;/&gt;&lt;width val=&quot;113&quot;/&gt;&lt;height val=&quot;8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DUMMYTAG" val="&lt;DummyForForceWrite&gt;&lt;/DummyForForceWrite&gt;"/>
  <p:tag name="HTML_SHAPEINFO" val="&lt;ThreeDShapeInfo&gt;&lt;uuid val=&quot;{3682BE5A-2949-470E-AD06-E040FB9BDBF3}&quot;/&gt;&lt;isInvalidForFieldText val=&quot;0&quot;/&gt;&lt;Image&gt;&lt;filename val=&quot;C:\Users\klivings\AppData\Local\Temp\CP142249200080Session\CPTrustFolder142249200096\PPTImport142249877608\data\asimages\{3682BE5A-2949-470E-AD06-E040FB9BDBF3}_1.png&quot;/&gt;&lt;left val=&quot;70&quot;/&gt;&lt;top val=&quot;290&quot;/&gt;&lt;width val=&quot;1081&quot;/&gt;&lt;height val=&quot;17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PRESENTER_DUMMYTAG" val="&lt;DummyForForceWrite&gt;&lt;/DummyForForceWrite&gt;"/>
  <p:tag name="HTML_SHAPEINFO" val="&lt;ThreeDShapeInfo&gt;&lt;uuid val=&quot;{F300B8DD-5EB8-46E8-BC40-619AF579ED55}&quot;/&gt;&lt;isInvalidForFieldText val=&quot;0&quot;/&gt;&lt;Image&gt;&lt;filename val=&quot;C:\Users\klivings\AppData\Local\Temp\CP142249200080Session\CPTrustFolder142249200096\PPTImport142249877608\data\asimages\{F300B8DD-5EB8-46E8-BC40-619AF579ED55}_1.png&quot;/&gt;&lt;left val=&quot;50&quot;/&gt;&lt;top val=&quot;470&quot;/&gt;&lt;width val=&quot;1081&quot;/&gt;&lt;height val=&quot;11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DUMMYTAG" val="&lt;DummyForForceWrite&gt;&lt;/DummyForForceWrite&gt;"/>
  <p:tag name="HTML_SHAPEINFO" val="&lt;ThreeDShapeInfo&gt;&lt;uuid val=&quot;{A63F23C6-28A8-4095-98B8-3E39FADF7E3D}&quot;/&gt;&lt;isInvalidForFieldText val=&quot;0&quot;/&gt;&lt;Image&gt;&lt;filename val=&quot;C:\Users\klivings\AppData\Local\Temp\CP142249200080Session\CPTrustFolder142249200096\PPTImport142249877608\data\asimages\{A63F23C6-28A8-4095-98B8-3E39FADF7E3D}_1.png&quot;/&gt;&lt;left val=&quot;1000&quot;/&gt;&lt;top val=&quot;733&quot;/&gt;&lt;width val=&quot;111&quot;/&gt;&lt;height val=&quot;7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C9E9F09-17CD-4E06-86E7-5096E0B52C24}&quot;/&gt;&lt;isInvalidForFieldText val=&quot;0&quot;/&gt;&lt;Image&gt;&lt;filename val=&quot;C:\Users\klivings\AppData\Local\Temp\CP142249200080Session\CPTrustFolder142249200096\PPTImport142249877608\data\asimages\{9C9E9F09-17CD-4E06-86E7-5096E0B52C24}_2.png&quot;/&gt;&lt;left val=&quot;110&quot;/&gt;&lt;top val=&quot;85&quot;/&gt;&lt;width val=&quot;988&quot;/&gt;&lt;height val=&quot;10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95&quot;/&gt;&lt;lineCharCount val=&quot;37&quot;/&gt;&lt;/TableIndex&gt;&lt;/ShapeTextInfo&gt;"/>
  <p:tag name="HTML_SHAPEINFO" val="&lt;ThreeDShapeInfo&gt;&lt;uuid val=&quot;{B38012F2-129E-46CB-9B4A-BD83FD6553AE}&quot;/&gt;&lt;isInvalidForFieldText val=&quot;0&quot;/&gt;&lt;Image&gt;&lt;filename val=&quot;C:\Users\klivings\AppData\Local\Temp\CP142249200080Session\CPTrustFolder142249200096\PPTImport142249877608\data\asimages\{B38012F2-129E-46CB-9B4A-BD83FD6553AE}_2.png&quot;/&gt;&lt;left val=&quot;70&quot;/&gt;&lt;top val=&quot;190&quot;/&gt;&lt;width val=&quot;1081&quot;/&gt;&lt;height val=&quot;27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0A272CE-9245-4771-AD89-D5BC3BFE97FA}&quot;/&gt;&lt;isInvalidForFieldText val=&quot;0&quot;/&gt;&lt;Image&gt;&lt;filename val=&quot;C:\Users\klivings\AppData\Local\Temp\CP142249200080Session\CPTrustFolder142249200096\PPTImport142249877608\data\asimages\{60A272CE-9245-4771-AD89-D5BC3BFE97FA}_2.png&quot;/&gt;&lt;left val=&quot;1000&quot;/&gt;&lt;top val=&quot;733&quot;/&gt;&lt;width val=&quot;111&quot;/&gt;&lt;height val=&quot;7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F9E4CBA0-584D-42EB-AEB4-6FC85787B936}&quot;/&gt;&lt;isInvalidForFieldText val=&quot;0&quot;/&gt;&lt;Image&gt;&lt;filename val=&quot;C:\Users\klivings\AppData\Local\Temp\CP142249200080Session\CPTrustFolder142249200096\PPTImport142249877608\data\asimages\{F9E4CBA0-584D-42EB-AEB4-6FC85787B936}_3.png&quot;/&gt;&lt;left val=&quot;110&quot;/&gt;&lt;top val=&quot;75&quot;/&gt;&lt;width val=&quot;988&quot;/&gt;&lt;height val=&quot;10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46&quot;/&gt;&lt;lineCharCount val=&quot;73&quot;/&gt;&lt;lineCharCount val=&quot;38&quot;/&gt;&lt;lineCharCount val=&quot;41&quot;/&gt;&lt;lineCharCount val=&quot;74&quot;/&gt;&lt;lineCharCount val=&quot;41&quot;/&gt;&lt;/TableIndex&gt;&lt;/ShapeTextInfo&gt;"/>
  <p:tag name="HTML_SHAPEINFO" val="&lt;ThreeDShapeInfo&gt;&lt;uuid val=&quot;{61C4C3B5-8CC9-4DE6-BAAF-E27FFB2814C5}&quot;/&gt;&lt;isInvalidForFieldText val=&quot;0&quot;/&gt;&lt;Image&gt;&lt;filename val=&quot;C:\Users\klivings\AppData\Local\Temp\CP142249200080Session\CPTrustFolder142249200096\PPTImport142249877608\data\asimages\{61C4C3B5-8CC9-4DE6-BAAF-E27FFB2814C5}_3.png&quot;/&gt;&lt;left val=&quot;99&quot;/&gt;&lt;top val=&quot;210&quot;/&gt;&lt;width val=&quot;962&quot;/&gt;&lt;height val=&quot;33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4E3133F-7E98-4FEC-8BE3-ECF130E998E0}&quot;/&gt;&lt;isInvalidForFieldText val=&quot;0&quot;/&gt;&lt;Image&gt;&lt;filename val=&quot;C:\Users\klivings\AppData\Local\Temp\CP142249200080Session\CPTrustFolder142249200096\PPTImport142249877608\data\asimages\{44E3133F-7E98-4FEC-8BE3-ECF130E998E0}_3.png&quot;/&gt;&lt;left val=&quot;1000&quot;/&gt;&lt;top val=&quot;733&quot;/&gt;&lt;width val=&quot;111&quot;/&gt;&lt;height val=&quot;7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AB73B4C5-8C53-46A7-8AE0-F4005F8068C3}&quot;/&gt;&lt;isInvalidForFieldText val=&quot;0&quot;/&gt;&lt;Image&gt;&lt;filename val=&quot;C:\Users\klivings\AppData\Local\Temp\CP142249200080Session\CPTrustFolder142249200096\PPTImport142249877608\data\asimages\{AB73B4C5-8C53-46A7-8AE0-F4005F8068C3}_4.png&quot;/&gt;&lt;left val=&quot;93&quot;/&gt;&lt;top val=&quot;155&quot;/&gt;&lt;width val=&quot;1023&quot;/&gt;&lt;height val=&quot;10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0&quot;/&gt;&lt;lineCharCount val=&quot;31&quot;/&gt;&lt;lineCharCount val=&quot;24&quot;/&gt;&lt;lineCharCount val=&quot;17&quot;/&gt;&lt;lineCharCount val=&quot;32&quot;/&gt;&lt;lineCharCount val=&quot;27&quot;/&gt;&lt;/TableIndex&gt;&lt;/ShapeTextInfo&gt;"/>
  <p:tag name="HTML_SHAPEINFO" val="&lt;ThreeDShapeInfo&gt;&lt;uuid val=&quot;{5CAF7125-B7CB-4C29-B409-A3EC2A6A2223}&quot;/&gt;&lt;isInvalidForFieldText val=&quot;0&quot;/&gt;&lt;Image&gt;&lt;filename val=&quot;C:\Users\klivings\AppData\Local\Temp\CP142249200080Session\CPTrustFolder142249200096\PPTImport142249877608\data\asimages\{5CAF7125-B7CB-4C29-B409-A3EC2A6A2223}_4.png&quot;/&gt;&lt;left val=&quot;100&quot;/&gt;&lt;top val=&quot;300&quot;/&gt;&lt;width val=&quot;1011&quot;/&gt;&lt;height val=&quot;27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A927A2-9BC3-4F43-AD16-143E2FC92520}&quot;/&gt;&lt;isInvalidForFieldText val=&quot;0&quot;/&gt;&lt;Image&gt;&lt;filename val=&quot;C:\Users\klivings\AppData\Local\Temp\CP142249200080Session\CPTrustFolder142249200096\PPTImport142249877608\data\asimages\{C1A927A2-9BC3-4F43-AD16-143E2FC92520}_4.png&quot;/&gt;&lt;left val=&quot;1000&quot;/&gt;&lt;top val=&quot;733&quot;/&gt;&lt;width val=&quot;111&quot;/&gt;&lt;height val=&quot;7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1&quot;/&gt;&lt;/TableIndex&gt;&lt;/ShapeTextInfo&gt;"/>
  <p:tag name="HTML_SHAPEINFO" val="&lt;ThreeDShapeInfo&gt;&lt;uuid val=&quot;{3E941FEB-70AA-4914-86A5-B710F022DB3D}&quot;/&gt;&lt;isInvalidForFieldText val=&quot;0&quot;/&gt;&lt;Image&gt;&lt;filename val=&quot;C:\Users\klivings\AppData\Local\Temp\CP142249200080Session\CPTrustFolder142249200096\PPTImport142249877608\data\asimages\{3E941FEB-70AA-4914-86A5-B710F022DB3D}_5.png&quot;/&gt;&lt;left val=&quot;110&quot;/&gt;&lt;top val=&quot;50&quot;/&gt;&lt;width val=&quot;988&quot;/&gt;&lt;height val=&quot;15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1&quot;/&gt;&lt;lineCharCount val=&quot;45&quot;/&gt;&lt;/TableIndex&gt;&lt;/ShapeTextInfo&gt;"/>
  <p:tag name="HTML_SHAPEINFO" val="&lt;ThreeDShapeInfo&gt;&lt;uuid val=&quot;{1B33CD3F-6625-4C7E-BC40-D0CAC6A3B6A3}&quot;/&gt;&lt;isInvalidForFieldText val=&quot;0&quot;/&gt;&lt;Image&gt;&lt;filename val=&quot;C:\Users\klivings\AppData\Local\Temp\CP142249200080Session\CPTrustFolder142249200096\PPTImport142249877608\data\asimages\{1B33CD3F-6625-4C7E-BC40-D0CAC6A3B6A3}_5.png&quot;/&gt;&lt;left val=&quot;80&quot;/&gt;&lt;top val=&quot;310&quot;/&gt;&lt;width val=&quot;1081&quot;/&gt;&lt;height val=&quot;16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DDACDB0-D380-47FB-AA9E-7DD2BE424609}&quot;/&gt;&lt;isInvalidForFieldText val=&quot;0&quot;/&gt;&lt;Image&gt;&lt;filename val=&quot;C:\Users\klivings\AppData\Local\Temp\CP142249200080Session\CPTrustFolder142249200096\PPTImport142249877608\data\asimages\{5DDACDB0-D380-47FB-AA9E-7DD2BE424609}_5.png&quot;/&gt;&lt;left val=&quot;1000&quot;/&gt;&lt;top val=&quot;733&quot;/&gt;&lt;width val=&quot;111&quot;/&gt;&lt;height val=&quot;7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F4FF830-8E90-4DB9-ADAE-CA80C134E7E7}&quot;/&gt;&lt;isInvalidForFieldText val=&quot;0&quot;/&gt;&lt;Image&gt;&lt;filename val=&quot;C:\Users\klivings\AppData\Local\Temp\CP142249200080Session\CPTrustFolder142249200096\PPTImport142249877608\data\asimages\{0F4FF830-8E90-4DB9-ADAE-CA80C134E7E7}_6.png&quot;/&gt;&lt;left val=&quot;30&quot;/&gt;&lt;top val=&quot;90&quot;/&gt;&lt;width val=&quot;1121&quot;/&gt;&lt;height val=&quot;12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2&quot;/&gt;&lt;/TableIndex&gt;&lt;/ShapeTextInfo&gt;"/>
  <p:tag name="HTML_SHAPEINFO" val="&lt;ThreeDShapeInfo&gt;&lt;uuid val=&quot;{7698456B-A609-4C40-A641-959FA63BA055}&quot;/&gt;&lt;isInvalidForFieldText val=&quot;0&quot;/&gt;&lt;Image&gt;&lt;filename val=&quot;C:\Users\klivings\AppData\Local\Temp\CP142249200080Session\CPTrustFolder142249200096\PPTImport142249877608\data\asimages\{7698456B-A609-4C40-A641-959FA63BA055}_6.png&quot;/&gt;&lt;left val=&quot;60&quot;/&gt;&lt;top val=&quot;290&quot;/&gt;&lt;width val=&quot;1081&quot;/&gt;&lt;height val=&quot;29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E709330-5B4B-4979-BD8A-1EBE97CBA64D}&quot;/&gt;&lt;isInvalidForFieldText val=&quot;0&quot;/&gt;&lt;Image&gt;&lt;filename val=&quot;C:\Users\klivings\AppData\Local\Temp\CP142249200080Session\CPTrustFolder142249200096\PPTImport142249877608\data\asimages\{7E709330-5B4B-4979-BD8A-1EBE97CBA64D}_6.png&quot;/&gt;&lt;left val=&quot;1000&quot;/&gt;&lt;top val=&quot;733&quot;/&gt;&lt;width val=&quot;111&quot;/&gt;&lt;height val=&quot;7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quot;/&gt;&lt;lineCharCount val=&quot;36&quot;/&gt;&lt;lineCharCount val=&quot;1&quot;/&gt;&lt;lineCharCount val=&quot;88&quot;/&gt;&lt;lineCharCount val=&quot;58&quot;/&gt;&lt;lineCharCount val=&quot;1&quot;/&gt;&lt;lineCharCount val=&quot;50&quot;/&gt;&lt;lineCharCount val=&quot;46&quot;/&gt;&lt;lineCharCount val=&quot;86&quot;/&gt;&lt;lineCharCount val=&quot;12&quot;/&gt;&lt;lineCharCount val=&quot;46&quot;/&gt;&lt;lineCharCount val=&quot;84&quot;/&gt;&lt;lineCharCount val=&quot;12&quot;/&gt;&lt;lineCharCount val=&quot;1&quot;/&gt;&lt;/TableIndex&gt;&lt;/ShapeTextInfo&gt;"/>
  <p:tag name="HTML_SHAPEINFO" val="&lt;ThreeDShapeInfo&gt;&lt;uuid val=&quot;{279BC5DD-6EA9-4A9C-9033-30C54B233281}&quot;/&gt;&lt;isInvalidForFieldText val=&quot;0&quot;/&gt;&lt;Image&gt;&lt;filename val=&quot;C:\Users\klivings\AppData\Local\Temp\CP142249200080Session\CPTrustFolder142249200096\PPTImport142249877608\data\asimages\{279BC5DD-6EA9-4A9C-9033-30C54B233281}_7.png&quot;/&gt;&lt;left val=&quot;69&quot;/&gt;&lt;top val=&quot;70&quot;/&gt;&lt;width val=&quot;1082&quot;/&gt;&lt;height val=&quot;66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921C50B-5495-47A7-9A4C-1462660D7A53}&quot;/&gt;&lt;isInvalidForFieldText val=&quot;0&quot;/&gt;&lt;Image&gt;&lt;filename val=&quot;C:\Users\klivings\AppData\Local\Temp\CP142249200080Session\CPTrustFolder142249200096\PPTImport142249877608\data\asimages\{F921C50B-5495-47A7-9A4C-1462660D7A53}_7.png&quot;/&gt;&lt;left val=&quot;1000&quot;/&gt;&lt;top val=&quot;733&quot;/&gt;&lt;width val=&quot;111&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quot;/&gt;&lt;lineCharCount val=&quot;36&quot;/&gt;&lt;lineCharCount val=&quot;1&quot;/&gt;&lt;lineCharCount val=&quot;82&quot;/&gt;&lt;lineCharCount val=&quot;27&quot;/&gt;&lt;lineCharCount val=&quot;1&quot;/&gt;&lt;lineCharCount val=&quot;73&quot;/&gt;&lt;lineCharCount val=&quot;1&quot;/&gt;&lt;lineCharCount val=&quot;84&quot;/&gt;&lt;lineCharCount val=&quot;26&quot;/&gt;&lt;lineCharCount val=&quot;1&quot;/&gt;&lt;lineCharCount val=&quot;58&quot;/&gt;&lt;/TableIndex&gt;&lt;/ShapeTextInfo&gt;"/>
  <p:tag name="HTML_SHAPEINFO" val="&lt;ThreeDShapeInfo&gt;&lt;uuid val=&quot;{7AA4A927-5A65-49DC-9161-CC84CDAFCEE5}&quot;/&gt;&lt;isInvalidForFieldText val=&quot;0&quot;/&gt;&lt;Image&gt;&lt;filename val=&quot;C:\Users\klivings\AppData\Local\Temp\CP142249200080Session\CPTrustFolder142249200096\PPTImport142249877608\data\asimages\{7AA4A927-5A65-49DC-9161-CC84CDAFCEE5}_8.png&quot;/&gt;&lt;left val=&quot;99&quot;/&gt;&lt;top val=&quot;90&quot;/&gt;&lt;width val=&quot;995&quot;/&gt;&lt;height val=&quot;51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1B1717B-853E-47CE-8723-0D7026C79547}&quot;/&gt;&lt;isInvalidForFieldText val=&quot;0&quot;/&gt;&lt;Image&gt;&lt;filename val=&quot;C:\Users\klivings\AppData\Local\Temp\CP142249200080Session\CPTrustFolder142249200096\PPTImport142249877608\data\asimages\{51B1717B-853E-47CE-8723-0D7026C79547}_8.png&quot;/&gt;&lt;left val=&quot;1000&quot;/&gt;&lt;top val=&quot;733&quot;/&gt;&lt;width val=&quot;111&quot;/&gt;&lt;height val=&quot;7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BEF55DAE-6CF0-4277-9679-8CACCE7CAD52}&quot;/&gt;&lt;isInvalidForFieldText val=&quot;0&quot;/&gt;&lt;Image&gt;&lt;filename val=&quot;C:\Users\klivings\AppData\Local\Temp\CP142249200080Session\CPTrustFolder142249200096\PPTImport142249877608\data\asimages\{BEF55DAE-6CF0-4277-9679-8CACCE7CAD52}_9.png&quot;/&gt;&lt;left val=&quot;160&quot;/&gt;&lt;top val=&quot;80&quot;/&gt;&lt;width val=&quot;891&quot;/&gt;&lt;height val=&quot;11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B286E6-F2EE-445B-A398-02D01B71A6C7}&quot;/&gt;&lt;isInvalidForFieldText val=&quot;0&quot;/&gt;&lt;Image&gt;&lt;filename val=&quot;C:\Users\klivings\AppData\Local\Temp\CP142249200080Session\CPTrustFolder142249200096\PPTImport142249877608\data\asimages\{8AB286E6-F2EE-445B-A398-02D01B71A6C7}_9.png&quot;/&gt;&lt;left val=&quot;1000&quot;/&gt;&lt;top val=&quot;733&quot;/&gt;&lt;width val=&quot;111&quot;/&gt;&lt;height val=&quot;7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C0FBA2FE-19AB-49CC-B6BA-C73AF158648E}&quot;/&gt;&lt;isInvalidForFieldText val=&quot;0&quot;/&gt;&lt;Image&gt;&lt;filename val=&quot;C:\Users\klivings\AppData\Local\Temp\CP142249200080Session\CPTrustFolder142249200096\PPTImport142249877608\data\asimages\{C0FBA2FE-19AB-49CC-B6BA-C73AF158648E}_10.png&quot;/&gt;&lt;left val=&quot;110&quot;/&gt;&lt;top val=&quot;75&quot;/&gt;&lt;width val=&quot;988&quot;/&gt;&lt;height val=&quot;10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9&quot;/&gt;&lt;lineCharCount val=&quot;2&quot;/&gt;&lt;lineCharCount val=&quot;86&quot;/&gt;&lt;lineCharCount val=&quot;87&quot;/&gt;&lt;lineCharCount val=&quot;9&quot;/&gt;&lt;lineCharCount val=&quot;1&quot;/&gt;&lt;lineCharCount val=&quot;60&quot;/&gt;&lt;/TableIndex&gt;&lt;/ShapeTextInfo&gt;"/>
  <p:tag name="HTML_SHAPEINFO" val="&lt;ThreeDShapeInfo&gt;&lt;uuid val=&quot;{002CD73E-739D-4886-B685-182097C7D4B7}&quot;/&gt;&lt;isInvalidForFieldText val=&quot;0&quot;/&gt;&lt;Image&gt;&lt;filename val=&quot;C:\Users\klivings\AppData\Local\Temp\CP142249200080Session\CPTrustFolder142249200096\PPTImport142249877608\data\asimages\{002CD73E-739D-4886-B685-182097C7D4B7}_10.png&quot;/&gt;&lt;left val=&quot;109&quot;/&gt;&lt;top val=&quot;320&quot;/&gt;&lt;width val=&quot;989&quot;/&gt;&lt;height val=&quot;26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6456204-AD42-47BC-AB27-B3824FE75406}&quot;/&gt;&lt;isInvalidForFieldText val=&quot;0&quot;/&gt;&lt;Image&gt;&lt;filename val=&quot;C:\Users\klivings\AppData\Local\Temp\CP142249200080Session\CPTrustFolder142249200096\PPTImport142249877608\data\asimages\{66456204-AD42-47BC-AB27-B3824FE75406}_10.png&quot;/&gt;&lt;left val=&quot;1000&quot;/&gt;&lt;top val=&quot;733&quot;/&gt;&lt;width val=&quot;111&quot;/&gt;&lt;height val=&quot;7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quot;/&gt;&lt;lineCharCount val=&quot;24&quot;/&gt;&lt;lineCharCount val=&quot;26&quot;/&gt;&lt;lineCharCount val=&quot;29&quot;/&gt;&lt;lineCharCount val=&quot;28&quot;/&gt;&lt;lineCharCount val=&quot;1&quot;/&gt;&lt;/TableIndex&gt;&lt;/ShapeTextInfo&gt;"/>
  <p:tag name="HTML_SHAPEINFO" val="&lt;ThreeDShapeInfo&gt;&lt;uuid val=&quot;{C7408F66-F8B0-4615-8BDB-6FC211ACFD65}&quot;/&gt;&lt;isInvalidForFieldText val=&quot;0&quot;/&gt;&lt;Image&gt;&lt;filename val=&quot;C:\Users\klivings\AppData\Local\Temp\CP142249200080Session\CPTrustFolder142249200096\PPTImport142249877608\data\asimages\{C7408F66-F8B0-4615-8BDB-6FC211ACFD65}_11.png&quot;/&gt;&lt;left val=&quot;99&quot;/&gt;&lt;top val=&quot;120&quot;/&gt;&lt;width val=&quot;360&quot;/&gt;&lt;height val=&quot;59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7987DDE-F052-4723-A8E1-BF3D916B26F6}&quot;/&gt;&lt;isInvalidForFieldText val=&quot;0&quot;/&gt;&lt;Image&gt;&lt;filename val=&quot;C:\Users\klivings\AppData\Local\Temp\CP142249200080Session\CPTrustFolder142249200096\PPTImport142249877608\data\asimages\{37987DDE-F052-4723-A8E1-BF3D916B26F6}_11.png&quot;/&gt;&lt;left val=&quot;1000&quot;/&gt;&lt;top val=&quot;733&quot;/&gt;&lt;width val=&quot;111&quot;/&gt;&lt;height val=&quot;7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quot;/&gt;&lt;lineCharCount val=&quot;23&quot;/&gt;&lt;lineCharCount val=&quot;23&quot;/&gt;&lt;lineCharCount val=&quot;30&quot;/&gt;&lt;lineCharCount val=&quot;29&quot;/&gt;&lt;lineCharCount val=&quot;17&quot;/&gt;&lt;/TableIndex&gt;&lt;/ShapeTextInfo&gt;"/>
  <p:tag name="HTML_SHAPEINFO" val="&lt;ThreeDShapeInfo&gt;&lt;uuid val=&quot;{BAA4245B-1645-422A-99B6-9FAE6AB3DE4A}&quot;/&gt;&lt;isInvalidForFieldText val=&quot;0&quot;/&gt;&lt;Image&gt;&lt;filename val=&quot;C:\Users\klivings\AppData\Local\Temp\CP142249200080Session\CPTrustFolder142249200096\PPTImport142249877608\data\asimages\{BAA4245B-1645-422A-99B6-9FAE6AB3DE4A}_12.png&quot;/&gt;&lt;left val=&quot;79&quot;/&gt;&lt;top val=&quot;160&quot;/&gt;&lt;width val=&quot;382&quot;/&gt;&lt;height val=&quot;53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B3B46C-C052-4796-B153-B7CFD7B71927}&quot;/&gt;&lt;isInvalidForFieldText val=&quot;0&quot;/&gt;&lt;Image&gt;&lt;filename val=&quot;C:\Users\klivings\AppData\Local\Temp\CP142249200080Session\CPTrustFolder142249200096\PPTImport142249877608\data\asimages\{E7B3B46C-C052-4796-B153-B7CFD7B71927}_12.png&quot;/&gt;&lt;left val=&quot;1000&quot;/&gt;&lt;top val=&quot;733&quot;/&gt;&lt;width val=&quot;111&quot;/&gt;&lt;height val=&quot;7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73072B-FD06-4213-80FD-9A414FA7EA06}&quot;/&gt;&lt;isInvalidForFieldText val=&quot;0&quot;/&gt;&lt;Image&gt;&lt;filename val=&quot;C:\Users\klivings\AppData\Local\Temp\CP142249200080Session\CPTrustFolder142249200096\PPTImport142249877608\data\asimages\{7273072B-FD06-4213-80FD-9A414FA7EA06}_13.png&quot;/&gt;&lt;left val=&quot;30&quot;/&gt;&lt;top val=&quot;0&quot;/&gt;&lt;width val=&quot;1081&quot;/&gt;&lt;height val=&quot;17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A19EDB-F7B3-4FBB-B4AD-EE155816FE50}&quot;/&gt;&lt;isInvalidForFieldText val=&quot;0&quot;/&gt;&lt;Image&gt;&lt;filename val=&quot;C:\Users\klivings\AppData\Local\Temp\CP142249200080Session\CPTrustFolder142249200096\PPTImport142249877608\data\asimages\{46A19EDB-F7B3-4FBB-B4AD-EE155816FE50}_13.png&quot;/&gt;&lt;left val=&quot;1000&quot;/&gt;&lt;top val=&quot;734&quot;/&gt;&lt;width val=&quot;113&quot;/&gt;&lt;height val=&quot;86&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69F6C1E-1889-4681-9B56-9DC69F1DC4FB}&quot;/&gt;&lt;isInvalidForFieldText val=&quot;0&quot;/&gt;&lt;Image&gt;&lt;filename val=&quot;C:\Users\klivings\AppData\Local\Temp\CP142249200080Session\CPTrustFolder142249200096\PPTImport142249877608\data\asimages\{369F6C1E-1889-4681-9B56-9DC69F1DC4FB}_13.png&quot;/&gt;&lt;left val=&quot;70&quot;/&gt;&lt;top val=&quot;101&quot;/&gt;&lt;width val=&quot;1001&quot;/&gt;&lt;height val=&quot;10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0712B55-3FDD-4D0B-A008-9DBE006B41F7}&quot;/&gt;&lt;isInvalidForFieldText val=&quot;0&quot;/&gt;&lt;Image&gt;&lt;filename val=&quot;C:\Users\klivings\AppData\Local\Temp\CP142249200080Session\CPTrustFolder142249200096\PPTImport142249877608\data\asimages\{50712B55-3FDD-4D0B-A008-9DBE006B41F7}_14.png&quot;/&gt;&lt;left val=&quot;1000&quot;/&gt;&lt;top val=&quot;734&quot;/&gt;&lt;width val=&quot;113&quot;/&gt;&lt;height val=&quot;86&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01&quot;/&gt;&lt;lineCharCount val=&quot;66&quot;/&gt;&lt;lineCharCount val=&quot;1&quot;/&gt;&lt;lineCharCount val=&quot;105&quot;/&gt;&lt;lineCharCount val=&quot;28&quot;/&gt;&lt;lineCharCount val=&quot;1&quot;/&gt;&lt;lineCharCount val=&quot;1&quot;/&gt;&lt;lineCharCount val=&quot;42&quot;/&gt;&lt;lineCharCount val=&quot;1&quot;/&gt;&lt;lineCharCount val=&quot;39&quot;/&gt;&lt;lineCharCount val=&quot;91&quot;/&gt;&lt;lineCharCount val=&quot;38&quot;/&gt;&lt;lineCharCount val=&quot;31&quot;/&gt;&lt;lineCharCount val=&quot;45&quot;/&gt;&lt;/TableIndex&gt;&lt;/ShapeTextInfo&gt;"/>
  <p:tag name="HTML_SHAPEINFO" val="&lt;ThreeDShapeInfo&gt;&lt;uuid val=&quot;{6642A819-1B85-470F-A02F-3039A3C5BA7F}&quot;/&gt;&lt;isInvalidForFieldText val=&quot;0&quot;/&gt;&lt;Image&gt;&lt;filename val=&quot;C:\Users\klivings\AppData\Local\Temp\CP142249200080Session\CPTrustFolder142249200096\PPTImport142249877608\data\asimages\{6642A819-1B85-470F-A02F-3039A3C5BA7F}_14.png&quot;/&gt;&lt;left val=&quot;65&quot;/&gt;&lt;top val=&quot;149&quot;/&gt;&lt;width val=&quot;1100&quot;/&gt;&lt;height val=&quot;45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AF56F5-FB0C-4752-B1EE-87E14B2996C5}&quot;/&gt;&lt;isInvalidForFieldText val=&quot;0&quot;/&gt;&lt;Image&gt;&lt;filename val=&quot;C:\Users\klivings\AppData\Local\Temp\CP142249200080Session\CPTrustFolder142249200096\PPTImport142249877608\data\asimages\{FDAF56F5-FB0C-4752-B1EE-87E14B2996C5}_15.png&quot;/&gt;&lt;left val=&quot;1000&quot;/&gt;&lt;top val=&quot;734&quot;/&gt;&lt;width val=&quot;113&quot;/&gt;&lt;height val=&quot;86&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2AE767D-AB88-445B-9CA0-E1FF0C93B6FC}&quot;/&gt;&lt;isInvalidForFieldText val=&quot;0&quot;/&gt;&lt;Image&gt;&lt;filename val=&quot;C:\Users\klivings\AppData\Local\Temp\CP142249200080Session\CPTrustFolder142249200096\PPTImport142249877608\data\asimages\{72AE767D-AB88-445B-9CA0-E1FF0C93B6FC}_15.png&quot;/&gt;&lt;left val=&quot;140&quot;/&gt;&lt;top val=&quot;184&quot;/&gt;&lt;width val=&quot;951&quot;/&gt;&lt;height val=&quot;10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7&quot;/&gt;&lt;lineCharCount val=&quot;1&quot;/&gt;&lt;lineCharCount val=&quot;84&quot;/&gt;&lt;lineCharCount val=&quot;86&quot;/&gt;&lt;lineCharCount val=&quot;93&quot;/&gt;&lt;lineCharCount val=&quot;83&quot;/&gt;&lt;lineCharCount val=&quot;67&quot;/&gt;&lt;lineCharCount val=&quot;1&quot;/&gt;&lt;lineCharCount val=&quot;20&quot;/&gt;&lt;lineCharCount val=&quot;1&quot;/&gt;&lt;lineCharCount val=&quot;89&quot;/&gt;&lt;lineCharCount val=&quot;89&quot;/&gt;&lt;lineCharCount val=&quot;92&quot;/&gt;&lt;lineCharCount val=&quot;97&quot;/&gt;&lt;lineCharCount val=&quot;77&quot;/&gt;&lt;lineCharCount val=&quot;11&quot;/&gt;&lt;/TableIndex&gt;&lt;/ShapeTextInfo&gt;"/>
  <p:tag name="HTML_SHAPEINFO" val="&lt;ThreeDShapeInfo&gt;&lt;uuid val=&quot;{BDD0D609-36F6-4F9D-8020-40DB9CC2830C}&quot;/&gt;&lt;isInvalidForFieldText val=&quot;0&quot;/&gt;&lt;Image&gt;&lt;filename val=&quot;C:\Users\klivings\AppData\Local\Temp\CP142249200080Session\CPTrustFolder142249200096\PPTImport142249877608\data\asimages\{BDD0D609-36F6-4F9D-8020-40DB9CC2830C}_16.png&quot;/&gt;&lt;left val=&quot;99&quot;/&gt;&lt;top val=&quot;180&quot;/&gt;&lt;width val=&quot;1000&quot;/&gt;&lt;height val=&quot;52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C9D2843-E5CF-4C61-B502-6D75DCE33081}&quot;/&gt;&lt;isInvalidForFieldText val=&quot;0&quot;/&gt;&lt;Image&gt;&lt;filename val=&quot;C:\Users\klivings\AppData\Local\Temp\CP142249200080Session\CPTrustFolder142249200096\PPTImport142249877608\data\asimages\{8C9D2843-E5CF-4C61-B502-6D75DCE33081}_16.png&quot;/&gt;&lt;left val=&quot;1000&quot;/&gt;&lt;top val=&quot;734&quot;/&gt;&lt;width val=&quot;113&quot;/&gt;&lt;height val=&quot;8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49&quot;/&gt;&lt;lineCharCount val=&quot;1&quot;/&gt;&lt;lineCharCount val=&quot;61&quot;/&gt;&lt;lineCharCount val=&quot;67&quot;/&gt;&lt;lineCharCount val=&quot;56&quot;/&gt;&lt;lineCharCount val=&quot;58&quot;/&gt;&lt;lineCharCount val=&quot;47&quot;/&gt;&lt;lineCharCount val=&quot;1&quot;/&gt;&lt;lineCharCount val=&quot;47&quot;/&gt;&lt;/TableIndex&gt;&lt;/ShapeTextInfo&gt;"/>
  <p:tag name="HTML_SHAPEINFO" val="&lt;ThreeDShapeInfo&gt;&lt;uuid val=&quot;{0633174B-C5D4-46B1-98DE-223D87EBAFC9}&quot;/&gt;&lt;isInvalidForFieldText val=&quot;0&quot;/&gt;&lt;Image&gt;&lt;filename val=&quot;C:\Users\klivings\AppData\Local\Temp\CP142249200080Session\CPTrustFolder142249200096\PPTImport142249877608\data\asimages\{0633174B-C5D4-46B1-98DE-223D87EBAFC9}_17.png&quot;/&gt;&lt;left val=&quot;85&quot;/&gt;&lt;top val=&quot;90&quot;/&gt;&lt;width val=&quot;1020&quot;/&gt;&lt;height val=&quot;51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89E239-316C-4400-9850-FADFE4B45365}&quot;/&gt;&lt;isInvalidForFieldText val=&quot;0&quot;/&gt;&lt;Image&gt;&lt;filename val=&quot;C:\Users\klivings\AppData\Local\Temp\CP142249200080Session\CPTrustFolder142249200096\PPTImport142249877608\data\asimages\{6789E239-316C-4400-9850-FADFE4B45365}_17.png&quot;/&gt;&lt;left val=&quot;1000&quot;/&gt;&lt;top val=&quot;734&quot;/&gt;&lt;width val=&quot;113&quot;/&gt;&lt;height val=&quot;8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F64966-A108-4382-88C3-9E0CF421AF59}&quot;/&gt;&lt;isInvalidForFieldText val=&quot;0&quot;/&gt;&lt;Image&gt;&lt;filename val=&quot;C:\Users\klivings\AppData\Local\Temp\CP142249200080Session\CPTrustFolder142249200096\PPTImport142249877608\data\asimages\{68F64966-A108-4382-88C3-9E0CF421AF59}_18.png&quot;/&gt;&lt;left val=&quot;1000&quot;/&gt;&lt;top val=&quot;734&quot;/&gt;&lt;width val=&quot;113&quot;/&gt;&lt;height val=&quot;86&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TableIndex row=&quot;1&quot; col=&quot;2&quot;&gt;&lt;linesCount val=&quot;1&quot;/&gt;&lt;lineCharCount val=&quot;42&quot;/&gt;&lt;/TableIndex&gt;&lt;TableIndex row=&quot;1&quot; col=&quot;3&quot;&gt;&lt;linesCount val=&quot;1&quot;/&gt;&lt;lineCharCount val=&quot;42&quot;/&gt;&lt;/TableIndex&gt;&lt;TableIndex row=&quot;1&quot; col=&quot;4&quot;&gt;&lt;linesCount val=&quot;1&quot;/&gt;&lt;lineCharCount val=&quot;42&quot;/&gt;&lt;/TableIndex&gt;&lt;TableIndex row=&quot;2&quot; col=&quot;1&quot;&gt;&lt;linesCount val=&quot;1&quot;/&gt;&lt;lineCharCount val=&quot;28&quot;/&gt;&lt;/TableIndex&gt;&lt;TableIndex row=&quot;2&quot; col=&quot;2&quot;&gt;&lt;linesCount val=&quot;1&quot;/&gt;&lt;lineCharCount val=&quot;28&quot;/&gt;&lt;/TableIndex&gt;&lt;TableIndex row=&quot;2&quot; col=&quot;3&quot;&gt;&lt;linesCount val=&quot;1&quot;/&gt;&lt;lineCharCount val=&quot;28&quot;/&gt;&lt;/TableIndex&gt;&lt;TableIndex row=&quot;2&quot; col=&quot;4&quot;&gt;&lt;linesCount val=&quot;1&quot;/&gt;&lt;lineCharCount val=&quot;28&quot;/&gt;&lt;/TableIndex&gt;&lt;TableIndex row=&quot;3&quot; col=&quot;1&quot;&gt;&lt;linesCount val=&quot;0&quot;/&gt;&lt;/TableIndex&gt;&lt;TableIndex row=&quot;3&quot; col=&quot;2&quot;&gt;&lt;linesCount val=&quot;0&quot;/&gt;&lt;/TableIndex&gt;&lt;TableIndex row=&quot;3&quot; col=&quot;3&quot;&gt;&lt;linesCount val=&quot;1&quot;/&gt;&lt;lineCharCount val=&quot;5&quot;/&gt;&lt;/TableIndex&gt;&lt;TableIndex row=&quot;3&quot; col=&quot;4&quot;&gt;&lt;linesCount val=&quot;0&quot;/&gt;&lt;/TableIndex&gt;&lt;TableIndex row=&quot;4&quot; col=&quot;1&quot;&gt;&lt;linesCount val=&quot;1&quot;/&gt;&lt;lineCharCount val=&quot;7&quot;/&gt;&lt;/TableIndex&gt;&lt;TableIndex row=&quot;4&quot; col=&quot;2&quot;&gt;&lt;linesCount val=&quot;1&quot;/&gt;&lt;lineCharCount val=&quot;17&quot;/&gt;&lt;/TableIndex&gt;&lt;TableIndex row=&quot;4&quot; col=&quot;3&quot;&gt;&lt;linesCount val=&quot;1&quot;/&gt;&lt;lineCharCount val=&quot;10&quot;/&gt;&lt;/TableIndex&gt;&lt;TableIndex row=&quot;4&quot; col=&quot;4&quot;&gt;&lt;linesCount val=&quot;1&quot;/&gt;&lt;lineCharCount val=&quot;11&quot;/&gt;&lt;/TableIndex&gt;&lt;TableIndex row=&quot;5&quot; col=&quot;1&quot;&gt;&lt;linesCount val=&quot;1&quot;/&gt;&lt;lineCharCount val=&quot;58&quot;/&gt;&lt;/TableIndex&gt;&lt;TableIndex row=&quot;5&quot; col=&quot;2&quot;&gt;&lt;linesCount val=&quot;1&quot;/&gt;&lt;lineCharCount val=&quot;58&quot;/&gt;&lt;/TableIndex&gt;&lt;TableIndex row=&quot;5&quot; col=&quot;3&quot;&gt;&lt;linesCount val=&quot;1&quot;/&gt;&lt;lineCharCount val=&quot;58&quot;/&gt;&lt;/TableIndex&gt;&lt;TableIndex row=&quot;5&quot; col=&quot;4&quot;&gt;&lt;linesCount val=&quot;1&quot;/&gt;&lt;lineCharCount val=&quot;58&quot;/&gt;&lt;/TableIndex&gt;&lt;TableIndex row=&quot;6&quot; col=&quot;1&quot;&gt;&lt;linesCount val=&quot;1&quot;/&gt;&lt;lineCharCount val=&quot;5&quot;/&gt;&lt;/TableIndex&gt;&lt;TableIndex row=&quot;6&quot; col=&quot;2&quot;&gt;&lt;linesCount val=&quot;1&quot;/&gt;&lt;lineCharCount val=&quot;137&quot;/&gt;&lt;/TableIndex&gt;&lt;TableIndex row=&quot;6&quot; col=&quot;3&quot;&gt;&lt;linesCount val=&quot;1&quot;/&gt;&lt;lineCharCount val=&quot;1&quot;/&gt;&lt;/TableIndex&gt;&lt;TableIndex row=&quot;6&quot; col=&quot;4&quot;&gt;&lt;linesCount val=&quot;1&quot;/&gt;&lt;lineCharCount val=&quot;1&quot;/&gt;&lt;/TableIndex&gt;&lt;TableIndex row=&quot;7&quot; col=&quot;1&quot;&gt;&lt;linesCount val=&quot;1&quot;/&gt;&lt;lineCharCount val=&quot;5&quot;/&gt;&lt;/TableIndex&gt;&lt;TableIndex row=&quot;7&quot; col=&quot;2&quot;&gt;&lt;linesCount val=&quot;1&quot;/&gt;&lt;lineCharCount val=&quot;123&quot;/&gt;&lt;/TableIndex&gt;&lt;TableIndex row=&quot;7&quot; col=&quot;3&quot;&gt;&lt;linesCount val=&quot;1&quot;/&gt;&lt;lineCharCount val=&quot;1&quot;/&gt;&lt;/TableIndex&gt;&lt;TableIndex row=&quot;7&quot; col=&quot;4&quot;&gt;&lt;linesCount val=&quot;1&quot;/&gt;&lt;lineCharCount val=&quot;1&quot;/&gt;&lt;/TableIndex&gt;&lt;TableIndex row=&quot;8&quot; col=&quot;1&quot;&gt;&lt;linesCount val=&quot;0&quot;/&gt;&lt;/TableIndex&gt;&lt;TableIndex row=&quot;8&quot; col=&quot;2&quot;&gt;&lt;linesCount val=&quot;0&quot;/&gt;&lt;/TableIndex&gt;&lt;TableIndex row=&quot;8&quot; col=&quot;3&quot;&gt;&lt;linesCount val=&quot;0&quot;/&gt;&lt;/TableIndex&gt;&lt;TableIndex row=&quot;8&quot; col=&quot;4&quot;&gt;&lt;linesCount val=&quot;0&quot;/&gt;&lt;/TableIndex&gt;&lt;TableIndex row=&quot;9&quot; col=&quot;1&quot;&gt;&lt;linesCount val=&quot;1&quot;/&gt;&lt;lineCharCount val=&quot;48&quot;/&gt;&lt;/TableIndex&gt;&lt;TableIndex row=&quot;9&quot; col=&quot;2&quot;&gt;&lt;linesCount val=&quot;1&quot;/&gt;&lt;lineCharCount val=&quot;48&quot;/&gt;&lt;/TableIndex&gt;&lt;TableIndex row=&quot;9&quot; col=&quot;3&quot;&gt;&lt;linesCount val=&quot;1&quot;/&gt;&lt;lineCharCount val=&quot;48&quot;/&gt;&lt;/TableIndex&gt;&lt;TableIndex row=&quot;9&quot; col=&quot;4&quot;&gt;&lt;linesCount val=&quot;1&quot;/&gt;&lt;lineCharCount val=&quot;48&quot;/&gt;&lt;/TableIndex&gt;&lt;TableIndex row=&quot;10&quot; col=&quot;1&quot;&gt;&lt;linesCount val=&quot;1&quot;/&gt;&lt;lineCharCount val=&quot;5&quot;/&gt;&lt;/TableIndex&gt;&lt;TableIndex row=&quot;10&quot; col=&quot;2&quot;&gt;&lt;linesCount val=&quot;1&quot;/&gt;&lt;lineCharCount val=&quot;69&quot;/&gt;&lt;/TableIndex&gt;&lt;TableIndex row=&quot;10&quot; col=&quot;3&quot;&gt;&lt;linesCount val=&quot;1&quot;/&gt;&lt;lineCharCount val=&quot;1&quot;/&gt;&lt;/TableIndex&gt;&lt;TableIndex row=&quot;10&quot; col=&quot;4&quot;&gt;&lt;linesCount val=&quot;1&quot;/&gt;&lt;lineCharCount val=&quot;1&quot;/&gt;&lt;/TableIndex&gt;&lt;TableIndex row=&quot;11&quot; col=&quot;1&quot;&gt;&lt;linesCount val=&quot;1&quot;/&gt;&lt;lineCharCount val=&quot;5&quot;/&gt;&lt;/TableIndex&gt;&lt;TableIndex row=&quot;11&quot; col=&quot;2&quot;&gt;&lt;linesCount val=&quot;1&quot;/&gt;&lt;lineCharCount val=&quot;76&quot;/&gt;&lt;/TableIndex&gt;&lt;TableIndex row=&quot;11&quot; col=&quot;3&quot;&gt;&lt;linesCount val=&quot;1&quot;/&gt;&lt;lineCharCount val=&quot;1&quot;/&gt;&lt;/TableIndex&gt;&lt;TableIndex row=&quot;11&quot; col=&quot;4&quot;&gt;&lt;linesCount val=&quot;1&quot;/&gt;&lt;lineCharCount val=&quot;1&quot;/&gt;&lt;/TableIndex&gt;&lt;TableIndex row=&quot;12&quot; col=&quot;1&quot;&gt;&lt;linesCount val=&quot;1&quot;/&gt;&lt;lineCharCount val=&quot;5&quot;/&gt;&lt;/TableIndex&gt;&lt;TableIndex row=&quot;12&quot; col=&quot;2&quot;&gt;&lt;linesCount val=&quot;1&quot;/&gt;&lt;lineCharCount val=&quot;73&quot;/&gt;&lt;/TableIndex&gt;&lt;TableIndex row=&quot;12&quot; col=&quot;3&quot;&gt;&lt;linesCount val=&quot;1&quot;/&gt;&lt;lineCharCount val=&quot;1&quot;/&gt;&lt;/TableIndex&gt;&lt;TableIndex row=&quot;12&quot; col=&quot;4&quot;&gt;&lt;linesCount val=&quot;1&quot;/&gt;&lt;lineCharCount val=&quot;1&quot;/&gt;&lt;/TableIndex&gt;&lt;TableIndex row=&quot;13&quot; col=&quot;1&quot;&gt;&lt;linesCount val=&quot;1&quot;/&gt;&lt;lineCharCount val=&quot;5&quot;/&gt;&lt;/TableIndex&gt;&lt;TableIndex row=&quot;13&quot; col=&quot;2&quot;&gt;&lt;linesCount val=&quot;1&quot;/&gt;&lt;lineCharCount val=&quot;72&quot;/&gt;&lt;/TableIndex&gt;&lt;TableIndex row=&quot;13&quot; col=&quot;3&quot;&gt;&lt;linesCount val=&quot;1&quot;/&gt;&lt;lineCharCount val=&quot;1&quot;/&gt;&lt;/TableIndex&gt;&lt;TableIndex row=&quot;13&quot; col=&quot;4&quot;&gt;&lt;linesCount val=&quot;1&quot;/&gt;&lt;lineCharCount val=&quot;1&quot;/&gt;&lt;/TableIndex&gt;&lt;TableIndex row=&quot;14&quot; col=&quot;1&quot;&gt;&lt;linesCount val=&quot;1&quot;/&gt;&lt;lineCharCount val=&quot;5&quot;/&gt;&lt;/TableIndex&gt;&lt;TableIndex row=&quot;14&quot; col=&quot;2&quot;&gt;&lt;linesCount val=&quot;1&quot;/&gt;&lt;lineCharCount val=&quot;65&quot;/&gt;&lt;/TableIndex&gt;&lt;TableIndex row=&quot;14&quot; col=&quot;3&quot;&gt;&lt;linesCount val=&quot;1&quot;/&gt;&lt;lineCharCount val=&quot;1&quot;/&gt;&lt;/TableIndex&gt;&lt;TableIndex row=&quot;14&quot; col=&quot;4&quot;&gt;&lt;linesCount val=&quot;1&quot;/&gt;&lt;lineCharCount val=&quot;1&quot;/&gt;&lt;/TableIndex&gt;&lt;TableIndex row=&quot;15&quot; col=&quot;1&quot;&gt;&lt;linesCount val=&quot;1&quot;/&gt;&lt;lineCharCount val=&quot;5&quot;/&gt;&lt;/TableIndex&gt;&lt;TableIndex row=&quot;15&quot; col=&quot;2&quot;&gt;&lt;linesCount val=&quot;1&quot;/&gt;&lt;lineCharCount val=&quot;97&quot;/&gt;&lt;/TableIndex&gt;&lt;TableIndex row=&quot;15&quot; col=&quot;3&quot;&gt;&lt;linesCount val=&quot;1&quot;/&gt;&lt;lineCharCount val=&quot;1&quot;/&gt;&lt;/TableIndex&gt;&lt;TableIndex row=&quot;15&quot; col=&quot;4&quot;&gt;&lt;linesCount val=&quot;1&quot;/&gt;&lt;lineCharCount val=&quot;1&quot;/&gt;&lt;/TableIndex&gt;&lt;TableIndex row=&quot;16&quot; col=&quot;1&quot;&gt;&lt;linesCount val=&quot;1&quot;/&gt;&lt;lineCharCount val=&quot;5&quot;/&gt;&lt;/TableIndex&gt;&lt;TableIndex row=&quot;16&quot; col=&quot;2&quot;&gt;&lt;linesCount val=&quot;1&quot;/&gt;&lt;lineCharCount val=&quot;77&quot;/&gt;&lt;/TableIndex&gt;&lt;TableIndex row=&quot;16&quot; col=&quot;3&quot;&gt;&lt;linesCount val=&quot;1&quot;/&gt;&lt;lineCharCount val=&quot;1&quot;/&gt;&lt;/TableIndex&gt;&lt;TableIndex row=&quot;16&quot; col=&quot;4&quot;&gt;&lt;linesCount val=&quot;1&quot;/&gt;&lt;lineCharCount val=&quot;1&quot;/&gt;&lt;/TableIndex&gt;&lt;TableIndex row=&quot;17&quot; col=&quot;1&quot;&gt;&lt;linesCount val=&quot;1&quot;/&gt;&lt;lineCharCount val=&quot;5&quot;/&gt;&lt;/TableIndex&gt;&lt;TableIndex row=&quot;17&quot; col=&quot;2&quot;&gt;&lt;linesCount val=&quot;1&quot;/&gt;&lt;lineCharCount val=&quot;83&quot;/&gt;&lt;/TableIndex&gt;&lt;TableIndex row=&quot;17&quot; col=&quot;3&quot;&gt;&lt;linesCount val=&quot;1&quot;/&gt;&lt;lineCharCount val=&quot;1&quot;/&gt;&lt;/TableIndex&gt;&lt;TableIndex row=&quot;17&quot; col=&quot;4&quot;&gt;&lt;linesCount val=&quot;1&quot;/&gt;&lt;lineCharCount val=&quot;1&quot;/&gt;&lt;/TableIndex&gt;&lt;TableIndex row=&quot;18&quot; col=&quot;1&quot;&gt;&lt;linesCount val=&quot;1&quot;/&gt;&lt;lineCharCount val=&quot;5&quot;/&gt;&lt;/TableIndex&gt;&lt;TableIndex row=&quot;18&quot; col=&quot;2&quot;&gt;&lt;linesCount val=&quot;1&quot;/&gt;&lt;lineCharCount val=&quot;74&quot;/&gt;&lt;/TableIndex&gt;&lt;TableIndex row=&quot;18&quot; col=&quot;3&quot;&gt;&lt;linesCount val=&quot;1&quot;/&gt;&lt;lineCharCount val=&quot;1&quot;/&gt;&lt;/TableIndex&gt;&lt;TableIndex row=&quot;18&quot; col=&quot;4&quot;&gt;&lt;linesCount val=&quot;1&quot;/&gt;&lt;lineCharCount val=&quot;1&quot;/&gt;&lt;/TableIndex&gt;&lt;TableIndex row=&quot;19&quot; col=&quot;1&quot;&gt;&lt;linesCount val=&quot;1&quot;/&gt;&lt;lineCharCount val=&quot;5&quot;/&gt;&lt;/TableIndex&gt;&lt;TableIndex row=&quot;19&quot; col=&quot;2&quot;&gt;&lt;linesCount val=&quot;1&quot;/&gt;&lt;lineCharCount val=&quot;88&quot;/&gt;&lt;/TableIndex&gt;&lt;TableIndex row=&quot;19&quot; col=&quot;3&quot;&gt;&lt;linesCount val=&quot;1&quot;/&gt;&lt;lineCharCount val=&quot;1&quot;/&gt;&lt;/TableIndex&gt;&lt;TableIndex row=&quot;19&quot; col=&quot;4&quot;&gt;&lt;linesCount val=&quot;1&quot;/&gt;&lt;lineCharCount val=&quot;1&quot;/&gt;&lt;/TableIndex&gt;&lt;TableIndex row=&quot;20&quot; col=&quot;1&quot;&gt;&lt;linesCount val=&quot;0&quot;/&gt;&lt;/TableIndex&gt;&lt;TableIndex row=&quot;20&quot; col=&quot;2&quot;&gt;&lt;linesCount val=&quot;0&quot;/&gt;&lt;/TableIndex&gt;&lt;TableIndex row=&quot;20&quot; col=&quot;3&quot;&gt;&lt;linesCount val=&quot;0&quot;/&gt;&lt;/TableIndex&gt;&lt;TableIndex row=&quot;20&quot; col=&quot;4&quot;&gt;&lt;linesCount val=&quot;0&quot;/&gt;&lt;/TableIndex&gt;&lt;TableIndex row=&quot;21&quot; col=&quot;1&quot;&gt;&lt;linesCount val=&quot;1&quot;/&gt;&lt;lineCharCount val=&quot;23&quot;/&gt;&lt;/TableIndex&gt;&lt;TableIndex row=&quot;21&quot; col=&quot;2&quot;&gt;&lt;linesCount val=&quot;1&quot;/&gt;&lt;lineCharCount val=&quot;23&quot;/&gt;&lt;/TableIndex&gt;&lt;TableIndex row=&quot;21&quot; col=&quot;3&quot;&gt;&lt;linesCount val=&quot;1&quot;/&gt;&lt;lineCharCount val=&quot;23&quot;/&gt;&lt;/TableIndex&gt;&lt;TableIndex row=&quot;21&quot; col=&quot;4&quot;&gt;&lt;linesCount val=&quot;1&quot;/&gt;&lt;lineCharCount val=&quot;23&quot;/&gt;&lt;/TableIndex&gt;&lt;TableIndex row=&quot;22&quot; col=&quot;1&quot;&gt;&lt;linesCount val=&quot;1&quot;/&gt;&lt;lineCharCount val=&quot;5&quot;/&gt;&lt;/TableIndex&gt;&lt;TableIndex row=&quot;22&quot; col=&quot;2&quot;&gt;&lt;linesCount val=&quot;1&quot;/&gt;&lt;lineCharCount val=&quot;67&quot;/&gt;&lt;/TableIndex&gt;&lt;TableIndex row=&quot;22&quot; col=&quot;3&quot;&gt;&lt;linesCount val=&quot;1&quot;/&gt;&lt;lineCharCount val=&quot;1&quot;/&gt;&lt;/TableIndex&gt;&lt;TableIndex row=&quot;22&quot; col=&quot;4&quot;&gt;&lt;linesCount val=&quot;2&quot;/&gt;&lt;lineCharCount val=&quot;28&quot;/&gt;&lt;lineCharCount val=&quot;10&quot;/&gt;&lt;/TableIndex&gt;&lt;TableIndex row=&quot;23&quot; col=&quot;1&quot;&gt;&lt;linesCount val=&quot;1&quot;/&gt;&lt;lineCharCount val=&quot;5&quot;/&gt;&lt;/TableIndex&gt;&lt;TableIndex row=&quot;23&quot; col=&quot;2&quot;&gt;&lt;linesCount val=&quot;1&quot;/&gt;&lt;lineCharCount val=&quot;44&quot;/&gt;&lt;/TableIndex&gt;&lt;TableIndex row=&quot;23&quot; col=&quot;3&quot;&gt;&lt;linesCount val=&quot;1&quot;/&gt;&lt;lineCharCount val=&quot;1&quot;/&gt;&lt;/TableIndex&gt;&lt;TableIndex row=&quot;23&quot; col=&quot;4&quot;&gt;&lt;linesCount val=&quot;1&quot;/&gt;&lt;lineCharCount val=&quot;16&quot;/&gt;&lt;/TableIndex&gt;&lt;TableIndex row=&quot;24&quot; col=&quot;1&quot;&gt;&lt;linesCount val=&quot;1&quot;/&gt;&lt;lineCharCount val=&quot;5&quot;/&gt;&lt;/TableIndex&gt;&lt;TableIndex row=&quot;24&quot; col=&quot;2&quot;&gt;&lt;linesCount val=&quot;1&quot;/&gt;&lt;lineCharCount val=&quot;79&quot;/&gt;&lt;/TableIndex&gt;&lt;TableIndex row=&quot;24&quot; col=&quot;3&quot;&gt;&lt;linesCount val=&quot;1&quot;/&gt;&lt;lineCharCount val=&quot;1&quot;/&gt;&lt;/TableIndex&gt;&lt;TableIndex row=&quot;24&quot; col=&quot;4&quot;&gt;&lt;linesCount val=&quot;1&quot;/&gt;&lt;lineCharCount val=&quot;16&quot;/&gt;&lt;/TableIndex&gt;&lt;TableIndex row=&quot;25&quot; col=&quot;1&quot;&gt;&lt;linesCount val=&quot;1&quot;/&gt;&lt;lineCharCount val=&quot;5&quot;/&gt;&lt;/TableIndex&gt;&lt;TableIndex row=&quot;25&quot; col=&quot;2&quot;&gt;&lt;linesCount val=&quot;1&quot;/&gt;&lt;lineCharCount val=&quot;77&quot;/&gt;&lt;/TableIndex&gt;&lt;TableIndex row=&quot;25&quot; col=&quot;3&quot;&gt;&lt;linesCount val=&quot;1&quot;/&gt;&lt;lineCharCount val=&quot;1&quot;/&gt;&lt;/TableIndex&gt;&lt;TableIndex row=&quot;25&quot; col=&quot;4&quot;&gt;&lt;linesCount val=&quot;1&quot;/&gt;&lt;lineCharCount val=&quot;16&quot;/&gt;&lt;/TableIndex&gt;&lt;TableIndex row=&quot;26&quot; col=&quot;1&quot;&gt;&lt;linesCount val=&quot;1&quot;/&gt;&lt;lineCharCount val=&quot;5&quot;/&gt;&lt;/TableIndex&gt;&lt;TableIndex row=&quot;26&quot; col=&quot;2&quot;&gt;&lt;linesCount val=&quot;1&quot;/&gt;&lt;lineCharCount val=&quot;43&quot;/&gt;&lt;/TableIndex&gt;&lt;TableIndex row=&quot;26&quot; col=&quot;3&quot;&gt;&lt;linesCount val=&quot;1&quot;/&gt;&lt;lineCharCount val=&quot;1&quot;/&gt;&lt;/TableIndex&gt;&lt;TableIndex row=&quot;26&quot; col=&quot;4&quot;&gt;&lt;linesCount val=&quot;1&quot;/&gt;&lt;lineCharCount val=&quot;16&quot;/&gt;&lt;/TableIndex&gt;&lt;TableIndex row=&quot;27&quot; col=&quot;1&quot;&gt;&lt;linesCount val=&quot;1&quot;/&gt;&lt;lineCharCount val=&quot;5&quot;/&gt;&lt;/TableIndex&gt;&lt;TableIndex row=&quot;27&quot; col=&quot;2&quot;&gt;&lt;linesCount val=&quot;1&quot;/&gt;&lt;lineCharCount val=&quot;36&quot;/&gt;&lt;/TableIndex&gt;&lt;TableIndex row=&quot;27&quot; col=&quot;3&quot;&gt;&lt;linesCount val=&quot;1&quot;/&gt;&lt;lineCharCount val=&quot;1&quot;/&gt;&lt;/TableIndex&gt;&lt;TableIndex row=&quot;27&quot; col=&quot;4&quot;&gt;&lt;linesCount val=&quot;1&quot;/&gt;&lt;lineCharCount val=&quot;16&quot;/&gt;&lt;/TableIndex&gt;&lt;TableIndex row=&quot;28&quot; col=&quot;1&quot;&gt;&lt;linesCount val=&quot;0&quot;/&gt;&lt;/TableIndex&gt;&lt;TableIndex row=&quot;28&quot; col=&quot;2&quot;&gt;&lt;linesCount val=&quot;0&quot;/&gt;&lt;/TableIndex&gt;&lt;TableIndex row=&quot;28&quot; col=&quot;3&quot;&gt;&lt;linesCount val=&quot;0&quot;/&gt;&lt;/TableIndex&gt;&lt;TableIndex row=&quot;28&quot; col=&quot;4&quot;&gt;&lt;linesCount val=&quot;0&quot;/&gt;&lt;/TableIndex&gt;&lt;/ShapeTextInfo&gt;"/>
  <p:tag name="PRESENTER_SHAPEINFO" val="&lt;ThreeDShapeInfo&gt;&lt;uuid val=&quot;{BF64DC32-467A-4887-984D-3F0BF1998C2E}&quot;/&gt;&lt;isInvalidForFieldText val=&quot;0&quot;/&gt;&lt;Image&gt;&lt;filename val=&quot;C:\Users\klivings\AppData\Local\Temp\CP142249200080Session\CPTrustFolder142249200096\PPTImport142249877608\data\asimages\{BF64DC32-467A-4887-984D-3F0BF1998C2E}_18.png&quot;/&gt;&lt;left val=&quot;90&quot;/&gt;&lt;top val=&quot;125&quot;/&gt;&lt;width val=&quot;971&quot;/&gt;&lt;height val=&quot;68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B9F661A2-CEE4-45C5-B9D7-BDC1D3B48584}&quot;/&gt;&lt;isInvalidForFieldText val=&quot;0&quot;/&gt;&lt;Image&gt;&lt;filename val=&quot;C:\Users\klivings\AppData\Local\Temp\CP142249200080Session\CPTrustFolder142249200096\PPTImport142249877608\data\asimages\{B9F661A2-CEE4-45C5-B9D7-BDC1D3B48584}_18.png&quot;/&gt;&lt;left val=&quot;90&quot;/&gt;&lt;top val=&quot;66&quot;/&gt;&lt;width val=&quot;971&quot;/&gt;&lt;height val=&quot;6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5&quot;/&gt;&lt;lineCharCount val=&quot;20&quot;/&gt;&lt;lineCharCount val=&quot;1&quot;/&gt;&lt;lineCharCount val=&quot;25&quot;/&gt;&lt;lineCharCount val=&quot;1&quot;/&gt;&lt;lineCharCount val=&quot;78&quot;/&gt;&lt;lineCharCount val=&quot;58&quot;/&gt;&lt;lineCharCount val=&quot;1&quot;/&gt;&lt;lineCharCount val=&quot;44&quot;/&gt;&lt;lineCharCount val=&quot;1&quot;/&gt;&lt;lineCharCount val=&quot;73&quot;/&gt;&lt;lineCharCount val=&quot;20&quot;/&gt;&lt;lineCharCount val=&quot;82&quot;/&gt;&lt;lineCharCount val=&quot;40&quot;/&gt;&lt;/TableIndex&gt;&lt;/ShapeTextInfo&gt;"/>
  <p:tag name="HTML_SHAPEINFO" val="&lt;ThreeDShapeInfo&gt;&lt;uuid val=&quot;{48D7432F-9992-4A2C-86E9-9CDD66F12FC4}&quot;/&gt;&lt;isInvalidForFieldText val=&quot;0&quot;/&gt;&lt;Image&gt;&lt;filename val=&quot;C:\Users\klivings\AppData\Local\Temp\CP142249200080Session\CPTrustFolder142249200096\PPTImport142249877608\data\asimages\{48D7432F-9992-4A2C-86E9-9CDD66F12FC4}_19.png&quot;/&gt;&lt;left val=&quot;96&quot;/&gt;&lt;top val=&quot;115&quot;/&gt;&lt;width val=&quot;998&quot;/&gt;&lt;height val=&quot;586&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387265-EEC6-48C9-A61E-9B4C309FABD6}&quot;/&gt;&lt;isInvalidForFieldText val=&quot;0&quot;/&gt;&lt;Image&gt;&lt;filename val=&quot;C:\Users\klivings\AppData\Local\Temp\CP142249200080Session\CPTrustFolder142249200096\PPTImport142249877608\data\asimages\{A7387265-EEC6-48C9-A61E-9B4C309FABD6}_19.png&quot;/&gt;&lt;left val=&quot;1000&quot;/&gt;&lt;top val=&quot;734&quot;/&gt;&lt;width val=&quot;113&quot;/&gt;&lt;height val=&quot;8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AA625B-C0BD-4F8A-AFD8-8A4DD227F7E4}&quot;/&gt;&lt;isInvalidForFieldText val=&quot;0&quot;/&gt;&lt;Image&gt;&lt;filename val=&quot;C:\Users\klivings\AppData\Local\Temp\CP142249200080Session\CPTrustFolder142249200096\PPTImport142249877608\data\asimages\{46AA625B-C0BD-4F8A-AFD8-8A4DD227F7E4}_20.png&quot;/&gt;&lt;left val=&quot;1000&quot;/&gt;&lt;top val=&quot;734&quot;/&gt;&lt;width val=&quot;113&quot;/&gt;&lt;height val=&quot;86&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23&quot;/&gt;&lt;/TableIndex&gt;&lt;/ShapeTextInfo&gt;"/>
  <p:tag name="HTML_SHAPEINFO" val="&lt;ThreeDShapeInfo&gt;&lt;uuid val=&quot;{C62360D5-1889-46C7-9FED-917D8D3821C5}&quot;/&gt;&lt;isInvalidForFieldText val=&quot;0&quot;/&gt;&lt;Image&gt;&lt;filename val=&quot;C:\Users\klivings\AppData\Local\Temp\CP142249200080Session\CPTrustFolder142249200096\PPTImport142249877608\data\asimages\{C62360D5-1889-46C7-9FED-917D8D3821C5}_20.png&quot;/&gt;&lt;left val=&quot;70&quot;/&gt;&lt;top val=&quot;101&quot;/&gt;&lt;width val=&quot;1042&quot;/&gt;&lt;height val=&quot;156&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5&quot;/&gt;&lt;lineCharCount val=&quot;1&quot;/&gt;&lt;lineCharCount val=&quot;103&quot;/&gt;&lt;lineCharCount val=&quot;108&quot;/&gt;&lt;lineCharCount val=&quot;44&quot;/&gt;&lt;lineCharCount val=&quot;1&quot;/&gt;&lt;lineCharCount val=&quot;96&quot;/&gt;&lt;lineCharCount val=&quot;75&quot;/&gt;&lt;lineCharCount val=&quot;1&quot;/&gt;&lt;lineCharCount val=&quot;102&quot;/&gt;&lt;lineCharCount val=&quot;94&quot;/&gt;&lt;/TableIndex&gt;&lt;/ShapeTextInfo&gt;"/>
  <p:tag name="HTML_SHAPEINFO" val="&lt;ThreeDShapeInfo&gt;&lt;uuid val=&quot;{E47EBBC8-B103-4324-A358-72F78C76375A}&quot;/&gt;&lt;isInvalidForFieldText val=&quot;0&quot;/&gt;&lt;Image&gt;&lt;filename val=&quot;C:\Users\klivings\AppData\Local\Temp\CP142249200080Session\CPTrustFolder142249200096\PPTImport142249877608\data\asimages\{E47EBBC8-B103-4324-A358-72F78C76375A}_21.png&quot;/&gt;&lt;left val=&quot;80&quot;/&gt;&lt;top val=&quot;94&quot;/&gt;&lt;width val=&quot;1081&quot;/&gt;&lt;height val=&quot;407&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91FF7C2-9FB7-41E5-9DD7-FCABC103D227}&quot;/&gt;&lt;isInvalidForFieldText val=&quot;0&quot;/&gt;&lt;Image&gt;&lt;filename val=&quot;C:\Users\klivings\AppData\Local\Temp\CP142249200080Session\CPTrustFolder142249200096\PPTImport142249877608\data\asimages\{591FF7C2-9FB7-41E5-9DD7-FCABC103D227}_21.png&quot;/&gt;&lt;left val=&quot;1000&quot;/&gt;&lt;top val=&quot;734&quot;/&gt;&lt;width val=&quot;113&quot;/&gt;&lt;height val=&quot;8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5&quot;/&gt;&lt;lineCharCount val=&quot;1&quot;/&gt;&lt;lineCharCount val=&quot;95&quot;/&gt;&lt;lineCharCount val=&quot;1&quot;/&gt;&lt;lineCharCount val=&quot;81&quot;/&gt;&lt;lineCharCount val=&quot;84&quot;/&gt;&lt;lineCharCount val=&quot;90&quot;/&gt;&lt;lineCharCount val=&quot;88&quot;/&gt;&lt;lineCharCount val=&quot;93&quot;/&gt;&lt;lineCharCount val=&quot;1&quot;/&gt;&lt;lineCharCount val=&quot;90&quot;/&gt;&lt;lineCharCount val=&quot;1&quot;/&gt;&lt;/TableIndex&gt;&lt;/ShapeTextInfo&gt;"/>
  <p:tag name="HTML_SHAPEINFO" val="&lt;ThreeDShapeInfo&gt;&lt;uuid val=&quot;{997BA406-54E7-432D-B02E-EF05D6BAEADC}&quot;/&gt;&lt;isInvalidForFieldText val=&quot;0&quot;/&gt;&lt;Image&gt;&lt;filename val=&quot;C:\Users\klivings\AppData\Local\Temp\CP142249200080Session\CPTrustFolder142249200096\PPTImport142249877608\data\asimages\{997BA406-54E7-432D-B02E-EF05D6BAEADC}_22.png&quot;/&gt;&lt;left val=&quot;60&quot;/&gt;&lt;top val=&quot;80&quot;/&gt;&lt;width val=&quot;1081&quot;/&gt;&lt;height val=&quot;52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927477-8FA1-43A8-98AB-7F225F6400D7}&quot;/&gt;&lt;isInvalidForFieldText val=&quot;0&quot;/&gt;&lt;Image&gt;&lt;filename val=&quot;C:\Users\klivings\AppData\Local\Temp\CP142249200080Session\CPTrustFolder142249200096\PPTImport142249877608\data\asimages\{2A927477-8FA1-43A8-98AB-7F225F6400D7}_22.png&quot;/&gt;&lt;left val=&quot;1000&quot;/&gt;&lt;top val=&quot;734&quot;/&gt;&lt;width val=&quot;113&quot;/&gt;&lt;height val=&quot;8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1&quot;/&gt;&lt;lineCharCount val=&quot;1&quot;/&gt;&lt;lineCharCount val=&quot;17&quot;/&gt;&lt;lineCharCount val=&quot;1&quot;/&gt;&lt;lineCharCount val=&quot;105&quot;/&gt;&lt;lineCharCount val=&quot;18&quot;/&gt;&lt;lineCharCount val=&quot;1&quot;/&gt;&lt;lineCharCount val=&quot;97&quot;/&gt;&lt;lineCharCount val=&quot;94&quot;/&gt;&lt;lineCharCount val=&quot;106&quot;/&gt;&lt;lineCharCount val=&quot;1&quot;/&gt;&lt;lineCharCount val=&quot;99&quot;/&gt;&lt;lineCharCount val=&quot;57&quot;/&gt;&lt;lineCharCount val=&quot;1&quot;/&gt;&lt;lineCharCount val=&quot;104&quot;/&gt;&lt;lineCharCount val=&quot;106&quot;/&gt;&lt;lineCharCount val=&quot;90&quot;/&gt;&lt;lineCharCount val=&quot;1&quot;/&gt;&lt;lineCharCount val=&quot;1&quot;/&gt;&lt;/TableIndex&gt;&lt;/ShapeTextInfo&gt;"/>
  <p:tag name="HTML_SHAPEINFO" val="&lt;ThreeDShapeInfo&gt;&lt;uuid val=&quot;{18ED88FE-63F3-466E-9B97-B353F37BCC5D}&quot;/&gt;&lt;isInvalidForFieldText val=&quot;0&quot;/&gt;&lt;Image&gt;&lt;filename val=&quot;C:\Users\klivings\AppData\Local\Temp\CP142249200080Session\CPTrustFolder142249200096\PPTImport142249877608\data\asimages\{18ED88FE-63F3-466E-9B97-B353F37BCC5D}_23.png&quot;/&gt;&lt;left val=&quot;100&quot;/&gt;&lt;top val=&quot;90&quot;/&gt;&lt;width val=&quot;991&quot;/&gt;&lt;height val=&quot;51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CEA012D-44D8-4D92-AD9A-2246AC432910}&quot;/&gt;&lt;isInvalidForFieldText val=&quot;0&quot;/&gt;&lt;Image&gt;&lt;filename val=&quot;C:\Users\klivings\AppData\Local\Temp\CP142249200080Session\CPTrustFolder142249200096\PPTImport142249877608\data\asimages\{4CEA012D-44D8-4D92-AD9A-2246AC432910}_23.png&quot;/&gt;&lt;left val=&quot;1000&quot;/&gt;&lt;top val=&quot;734&quot;/&gt;&lt;width val=&quot;113&quot;/&gt;&lt;height val=&quot;86&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1FEADC69-D0ED-43E5-A340-70C100D94298}&quot;/&gt;&lt;isInvalidForFieldText val=&quot;0&quot;/&gt;&lt;Image&gt;&lt;filename val=&quot;C:\Users\klivings\AppData\Local\Temp\CP142249200080Session\CPTrustFolder142249200096\PPTImport142249877608\data\asimages\{1FEADC69-D0ED-43E5-A340-70C100D94298}_24.png&quot;/&gt;&lt;left val=&quot;60&quot;/&gt;&lt;top val=&quot;30&quot;/&gt;&lt;width val=&quot;1081&quot;/&gt;&lt;height val=&quot;11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98&quot;/&gt;&lt;lineCharCount val=&quot;92&quot;/&gt;&lt;lineCharCount val=&quot;100&quot;/&gt;&lt;lineCharCount val=&quot;54&quot;/&gt;&lt;lineCharCount val=&quot;1&quot;/&gt;&lt;lineCharCount val=&quot;30&quot;/&gt;&lt;lineCharCount val=&quot;2&quot;/&gt;&lt;lineCharCount val=&quot;23&quot;/&gt;&lt;lineCharCount val=&quot;17&quot;/&gt;&lt;lineCharCount val=&quot;22&quot;/&gt;&lt;lineCharCount val=&quot;27&quot;/&gt;&lt;lineCharCount val=&quot;16&quot;/&gt;&lt;lineCharCount val=&quot;20&quot;/&gt;&lt;lineCharCount val=&quot;1&quot;/&gt;&lt;lineCharCount val=&quot;90&quot;/&gt;&lt;lineCharCount val=&quot;86&quot;/&gt;&lt;lineCharCount val=&quot;1&quot;/&gt;&lt;lineCharCount val=&quot;1&quot;/&gt;&lt;lineCharCount val=&quot;1&quot;/&gt;&lt;/TableIndex&gt;&lt;/ShapeTextInfo&gt;"/>
  <p:tag name="HTML_SHAPEINFO" val="&lt;ThreeDShapeInfo&gt;&lt;uuid val=&quot;{1DDBD5A5-BF3F-44AD-8DE0-6AD7EEAA72F5}&quot;/&gt;&lt;isInvalidForFieldText val=&quot;0&quot;/&gt;&lt;Image&gt;&lt;filename val=&quot;C:\Users\klivings\AppData\Local\Temp\CP142249200080Session\CPTrustFolder142249200096\PPTImport142249877608\data\asimages\{1DDBD5A5-BF3F-44AD-8DE0-6AD7EEAA72F5}_24.png&quot;/&gt;&lt;left val=&quot;58&quot;/&gt;&lt;top val=&quot;150&quot;/&gt;&lt;width val=&quot;1091&quot;/&gt;&lt;height val=&quot;65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D7178B7-3503-422C-B322-290E7F63B4C5}&quot;/&gt;&lt;isInvalidForFieldText val=&quot;0&quot;/&gt;&lt;Image&gt;&lt;filename val=&quot;C:\Users\klivings\AppData\Local\Temp\CP142249200080Session\CPTrustFolder142249200096\PPTImport142249877608\data\asimages\{0D7178B7-3503-422C-B322-290E7F63B4C5}_24.png&quot;/&gt;&lt;left val=&quot;1000&quot;/&gt;&lt;top val=&quot;734&quot;/&gt;&lt;width val=&quot;113&quot;/&gt;&lt;height val=&quot;86&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23&quot;/&gt;&lt;lineCharCount val=&quot;11&quot;/&gt;&lt;lineCharCount val=&quot;1&quot;/&gt;&lt;lineCharCount val=&quot;81&quot;/&gt;&lt;lineCharCount val=&quot;74&quot;/&gt;&lt;lineCharCount val=&quot;89&quot;/&gt;&lt;lineCharCount val=&quot;1&quot;/&gt;&lt;lineCharCount val=&quot;79&quot;/&gt;&lt;lineCharCount val=&quot;12&quot;/&gt;&lt;lineCharCount val=&quot;1&quot;/&gt;&lt;lineCharCount val=&quot;75&quot;/&gt;&lt;lineCharCount val=&quot;59&quot;/&gt;&lt;lineCharCount val=&quot;83&quot;/&gt;&lt;lineCharCount val=&quot;7&quot;/&gt;&lt;lineCharCount val=&quot;1&quot;/&gt;&lt;lineCharCount val=&quot;77&quot;/&gt;&lt;lineCharCount val=&quot;22&quot;/&gt;&lt;/TableIndex&gt;&lt;/ShapeTextInfo&gt;"/>
  <p:tag name="HTML_SHAPEINFO" val="&lt;ThreeDShapeInfo&gt;&lt;uuid val=&quot;{9C486F5B-94C1-4D98-B002-97DACEB850E3}&quot;/&gt;&lt;isInvalidForFieldText val=&quot;0&quot;/&gt;&lt;Image&gt;&lt;filename val=&quot;C:\Users\klivings\AppData\Local\Temp\CP142249200080Session\CPTrustFolder142249200096\PPTImport142249877608\data\asimages\{9C486F5B-94C1-4D98-B002-97DACEB850E3}_25.png&quot;/&gt;&lt;left val=&quot;99&quot;/&gt;&lt;top val=&quot;110&quot;/&gt;&lt;width val=&quot;992&quot;/&gt;&lt;height val=&quot;561&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DAE543-9C95-478E-8122-F48A25CA169C}&quot;/&gt;&lt;isInvalidForFieldText val=&quot;0&quot;/&gt;&lt;Image&gt;&lt;filename val=&quot;C:\Users\klivings\AppData\Local\Temp\CP142249200080Session\CPTrustFolder142249200096\PPTImport142249877608\data\asimages\{7DDAE543-9C95-478E-8122-F48A25CA169C}_25.png&quot;/&gt;&lt;left val=&quot;1000&quot;/&gt;&lt;top val=&quot;734&quot;/&gt;&lt;width val=&quot;113&quot;/&gt;&lt;height val=&quot;8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11&quot;/&gt;&lt;lineCharCount val=&quot;25&quot;/&gt;&lt;lineCharCount val=&quot;21&quot;/&gt;&lt;lineCharCount val=&quot;23&quot;/&gt;&lt;lineCharCount val=&quot;24&quot;/&gt;&lt;lineCharCount val=&quot;21&quot;/&gt;&lt;lineCharCount val=&quot;32&quot;/&gt;&lt;lineCharCount val=&quot;19&quot;/&gt;&lt;lineCharCount val=&quot;26&quot;/&gt;&lt;lineCharCount val=&quot;24&quot;/&gt;&lt;lineCharCount val=&quot;17&quot;/&gt;&lt;/TableIndex&gt;&lt;/ShapeTextInfo&gt;"/>
  <p:tag name="HTML_SHAPEINFO" val="&lt;ThreeDShapeInfo&gt;&lt;uuid val=&quot;{288B01B9-B628-4B42-9027-3CC5B90B96E6}&quot;/&gt;&lt;isInvalidForFieldText val=&quot;0&quot;/&gt;&lt;Image&gt;&lt;filename val=&quot;C:\Users\klivings\AppData\Local\Temp\CP142249200080Session\CPTrustFolder142249200096\PPTImport142249877608\data\asimages\{288B01B9-B628-4B42-9027-3CC5B90B96E6}_26.png&quot;/&gt;&lt;left val=&quot;100&quot;/&gt;&lt;top val=&quot;80&quot;/&gt;&lt;width val=&quot;331&quot;/&gt;&lt;height val=&quot;701&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6578</TotalTime>
  <Words>6389</Words>
  <Application>Microsoft Office PowerPoint</Application>
  <PresentationFormat>On-screen Show (4:3)</PresentationFormat>
  <Paragraphs>679</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NewsPrint</vt:lpstr>
      <vt:lpstr>Acrobat Document</vt:lpstr>
      <vt:lpstr>University of Houston</vt:lpstr>
      <vt:lpstr>Objectives</vt:lpstr>
      <vt:lpstr>Topics</vt:lpstr>
      <vt:lpstr>Who is Responsible for University Assets ?</vt:lpstr>
      <vt:lpstr>Who are the Departmental Property Custodians?</vt:lpstr>
      <vt:lpstr>Property Custodian Responsibilities</vt:lpstr>
      <vt:lpstr>PowerPoint Presentation</vt:lpstr>
      <vt:lpstr>PowerPoint Presentation</vt:lpstr>
      <vt:lpstr>Designed Property Custodian Form</vt:lpstr>
      <vt:lpstr>Property Custodian Forms</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Inventory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Departmental Asset Transfers – PRP-1A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Whom should I contact for more guidance?</vt:lpstr>
      <vt:lpstr>Property Management Team</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FY2010 Inventory Training</dc:title>
  <dc:creator>archavez</dc:creator>
  <cp:lastModifiedBy>Livingston, Karin A</cp:lastModifiedBy>
  <cp:revision>854</cp:revision>
  <dcterms:created xsi:type="dcterms:W3CDTF">2010-01-07T17:10:41Z</dcterms:created>
  <dcterms:modified xsi:type="dcterms:W3CDTF">2014-06-27T17:47:55Z</dcterms:modified>
</cp:coreProperties>
</file>