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3"/>
  </p:notesMasterIdLst>
  <p:sldIdLst>
    <p:sldId id="267" r:id="rId6"/>
    <p:sldId id="297" r:id="rId7"/>
    <p:sldId id="298" r:id="rId8"/>
    <p:sldId id="299" r:id="rId9"/>
    <p:sldId id="300" r:id="rId10"/>
    <p:sldId id="334" r:id="rId11"/>
    <p:sldId id="340" r:id="rId12"/>
    <p:sldId id="301" r:id="rId13"/>
    <p:sldId id="302" r:id="rId14"/>
    <p:sldId id="303" r:id="rId15"/>
    <p:sldId id="332" r:id="rId16"/>
    <p:sldId id="309" r:id="rId17"/>
    <p:sldId id="338" r:id="rId18"/>
    <p:sldId id="328" r:id="rId19"/>
    <p:sldId id="329" r:id="rId20"/>
    <p:sldId id="330" r:id="rId21"/>
    <p:sldId id="315" r:id="rId22"/>
    <p:sldId id="336" r:id="rId23"/>
    <p:sldId id="331" r:id="rId24"/>
    <p:sldId id="317" r:id="rId25"/>
    <p:sldId id="318" r:id="rId26"/>
    <p:sldId id="319" r:id="rId27"/>
    <p:sldId id="320" r:id="rId28"/>
    <p:sldId id="339" r:id="rId29"/>
    <p:sldId id="322" r:id="rId30"/>
    <p:sldId id="323" r:id="rId31"/>
    <p:sldId id="296" r:id="rId32"/>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rena Zetina" initials="SZ" lastIdx="16" clrIdx="0"/>
  <p:cmAuthor id="1" name="Melinda Land" initials="ML" lastIdx="15" clrIdx="1"/>
  <p:cmAuthor id="2" name="Texas" initials="T" lastIdx="11" clrIdx="2"/>
  <p:cmAuthor id="3" name="Serena Lopez" initials="SL" lastIdx="3" clrIdx="3"/>
  <p:cmAuthor id="4" name="Brene Washington " initials="E" lastIdx="9" clrIdx="5">
    <p:extLst>
      <p:ext uri="{19B8F6BF-5375-455C-9EA6-DF929625EA0E}">
        <p15:presenceInfo xmlns:p15="http://schemas.microsoft.com/office/powerpoint/2012/main" userId="Brene Washington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C32"/>
    <a:srgbClr val="49742A"/>
    <a:srgbClr val="15697E"/>
    <a:srgbClr val="FF7A37"/>
    <a:srgbClr val="4D4D4D"/>
    <a:srgbClr val="2568FF"/>
    <a:srgbClr val="7C2822"/>
    <a:srgbClr val="6C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7" autoAdjust="0"/>
    <p:restoredTop sz="32266" autoAdjust="0"/>
  </p:normalViewPr>
  <p:slideViewPr>
    <p:cSldViewPr snapToGrid="0">
      <p:cViewPr varScale="1">
        <p:scale>
          <a:sx n="35" d="100"/>
          <a:sy n="35" d="100"/>
        </p:scale>
        <p:origin x="3552"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0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1" tIns="46240" rIns="92481" bIns="46240" rtlCol="0"/>
          <a:lstStyle>
            <a:lvl1pPr algn="l">
              <a:defRPr sz="1200"/>
            </a:lvl1pPr>
          </a:lstStyle>
          <a:p>
            <a:endParaRPr lang="en-US"/>
          </a:p>
        </p:txBody>
      </p:sp>
      <p:sp>
        <p:nvSpPr>
          <p:cNvPr id="3" name="Date Placeholder 2"/>
          <p:cNvSpPr>
            <a:spLocks noGrp="1"/>
          </p:cNvSpPr>
          <p:nvPr>
            <p:ph type="dt" idx="1"/>
          </p:nvPr>
        </p:nvSpPr>
        <p:spPr>
          <a:xfrm>
            <a:off x="3936770" y="0"/>
            <a:ext cx="3011699" cy="461804"/>
          </a:xfrm>
          <a:prstGeom prst="rect">
            <a:avLst/>
          </a:prstGeom>
        </p:spPr>
        <p:txBody>
          <a:bodyPr vert="horz" lIns="92481" tIns="46240" rIns="92481" bIns="46240" rtlCol="0"/>
          <a:lstStyle>
            <a:lvl1pPr algn="r">
              <a:defRPr sz="1200"/>
            </a:lvl1pPr>
          </a:lstStyle>
          <a:p>
            <a:fld id="{A60C8224-F77D-4C4E-AE3B-C5555E772445}" type="datetimeFigureOut">
              <a:rPr lang="en-US" smtClean="0"/>
              <a:t>10/10/2024</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81" tIns="46240" rIns="92481" bIns="46240"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1" tIns="46240" rIns="92481" bIns="4624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81" tIns="46240" rIns="92481" bIns="46240" rtlCol="0" anchor="b"/>
          <a:lstStyle>
            <a:lvl1pPr algn="l">
              <a:defRPr sz="1200"/>
            </a:lvl1pPr>
          </a:lstStyle>
          <a:p>
            <a:endParaRPr lang="en-US"/>
          </a:p>
        </p:txBody>
      </p:sp>
      <p:sp>
        <p:nvSpPr>
          <p:cNvPr id="7" name="Slide Number Placeholder 6"/>
          <p:cNvSpPr>
            <a:spLocks noGrp="1"/>
          </p:cNvSpPr>
          <p:nvPr>
            <p:ph type="sldNum" sz="quarter" idx="5"/>
          </p:nvPr>
        </p:nvSpPr>
        <p:spPr>
          <a:xfrm>
            <a:off x="3936770" y="8772668"/>
            <a:ext cx="3011699" cy="461804"/>
          </a:xfrm>
          <a:prstGeom prst="rect">
            <a:avLst/>
          </a:prstGeom>
        </p:spPr>
        <p:txBody>
          <a:bodyPr vert="horz" lIns="92481" tIns="46240" rIns="92481" bIns="46240" rtlCol="0" anchor="b"/>
          <a:lstStyle>
            <a:lvl1pPr algn="r">
              <a:defRPr sz="1200"/>
            </a:lvl1pPr>
          </a:lstStyle>
          <a:p>
            <a:fld id="{E9935649-F994-4D97-AC09-6340AF03C274}" type="slidenum">
              <a:rPr lang="en-US" smtClean="0"/>
              <a:t>‹#›</a:t>
            </a:fld>
            <a:endParaRPr lang="en-US"/>
          </a:p>
        </p:txBody>
      </p:sp>
    </p:spTree>
    <p:extLst>
      <p:ext uri="{BB962C8B-B14F-4D97-AF65-F5344CB8AC3E}">
        <p14:creationId xmlns:p14="http://schemas.microsoft.com/office/powerpoint/2010/main" val="3634775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14">
              <a:defRPr/>
            </a:pPr>
            <a:r>
              <a:rPr lang="en-US" dirty="0"/>
              <a:t>Hello</a:t>
            </a:r>
            <a:r>
              <a:rPr lang="en-US" baseline="0" dirty="0"/>
              <a:t> everyone, thank you for joining us today for our Medicare Preparation presentation. </a:t>
            </a:r>
            <a:endParaRPr lang="en-US" dirty="0"/>
          </a:p>
          <a:p>
            <a:endParaRPr lang="en-US" dirty="0"/>
          </a:p>
        </p:txBody>
      </p:sp>
      <p:sp>
        <p:nvSpPr>
          <p:cNvPr id="4" name="Slide Number Placeholder 3"/>
          <p:cNvSpPr>
            <a:spLocks noGrp="1"/>
          </p:cNvSpPr>
          <p:nvPr>
            <p:ph type="sldNum" sz="quarter" idx="10"/>
          </p:nvPr>
        </p:nvSpPr>
        <p:spPr/>
        <p:txBody>
          <a:bodyPr/>
          <a:lstStyle/>
          <a:p>
            <a:fld id="{E9935649-F994-4D97-AC09-6340AF03C274}" type="slidenum">
              <a:rPr lang="en-US" smtClean="0"/>
              <a:t>1</a:t>
            </a:fld>
            <a:endParaRPr lang="en-US"/>
          </a:p>
        </p:txBody>
      </p:sp>
    </p:spTree>
    <p:extLst>
      <p:ext uri="{BB962C8B-B14F-4D97-AF65-F5344CB8AC3E}">
        <p14:creationId xmlns:p14="http://schemas.microsoft.com/office/powerpoint/2010/main" val="4117776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retired and not receiving SSA benefits, you won’t be enrolled automatically. You’ll need to contact the SSA during your initial enrollment period and enroll in Medicare Part A and Part B. </a:t>
            </a:r>
          </a:p>
          <a:p>
            <a:r>
              <a:rPr lang="en-US" dirty="0"/>
              <a:t> </a:t>
            </a:r>
          </a:p>
          <a:p>
            <a:r>
              <a:rPr lang="en-US" dirty="0"/>
              <a:t>Your</a:t>
            </a:r>
            <a:r>
              <a:rPr lang="en-US" baseline="0" dirty="0"/>
              <a:t> initial enrollment period is the:</a:t>
            </a:r>
            <a:endParaRPr lang="en-US" dirty="0"/>
          </a:p>
          <a:p>
            <a:r>
              <a:rPr lang="en-US" dirty="0"/>
              <a:t>- three months prior to your 65</a:t>
            </a:r>
            <a:r>
              <a:rPr lang="en-US" baseline="30000" dirty="0"/>
              <a:t>th</a:t>
            </a:r>
            <a:r>
              <a:rPr lang="en-US" dirty="0"/>
              <a:t> birthday,</a:t>
            </a:r>
          </a:p>
          <a:p>
            <a:r>
              <a:rPr lang="en-US" dirty="0"/>
              <a:t>- month of your 65</a:t>
            </a:r>
            <a:r>
              <a:rPr lang="en-US" baseline="30000" dirty="0"/>
              <a:t>th</a:t>
            </a:r>
            <a:r>
              <a:rPr lang="en-US" dirty="0"/>
              <a:t> birthday, and</a:t>
            </a:r>
          </a:p>
          <a:p>
            <a:r>
              <a:rPr lang="en-US" dirty="0"/>
              <a:t>- three months after your 65</a:t>
            </a:r>
            <a:r>
              <a:rPr lang="en-US" baseline="30000" dirty="0"/>
              <a:t>th</a:t>
            </a:r>
            <a:r>
              <a:rPr lang="en-US" dirty="0"/>
              <a:t> birthday. </a:t>
            </a:r>
          </a:p>
          <a:p>
            <a:r>
              <a:rPr lang="en-US" dirty="0"/>
              <a:t> </a:t>
            </a:r>
          </a:p>
          <a:p>
            <a:r>
              <a:rPr lang="en-US" dirty="0"/>
              <a:t>We recommend contacting the SSA during the three months prior to turning age 65</a:t>
            </a:r>
            <a:r>
              <a:rPr lang="en-US" baseline="0" dirty="0"/>
              <a:t> to avoid </a:t>
            </a:r>
            <a:r>
              <a:rPr lang="en-US" dirty="0"/>
              <a:t>any delay in coverage for your Part B services. There may be a delayed start for your Part B services, if you enroll the month of your 65</a:t>
            </a:r>
            <a:r>
              <a:rPr lang="en-US" baseline="30000" dirty="0"/>
              <a:t>th</a:t>
            </a:r>
            <a:r>
              <a:rPr lang="en-US" dirty="0"/>
              <a:t> birthday or during the three months after. </a:t>
            </a:r>
          </a:p>
          <a:p>
            <a:r>
              <a:rPr lang="en-US" dirty="0"/>
              <a:t> </a:t>
            </a:r>
          </a:p>
          <a:p>
            <a:r>
              <a:rPr lang="en-US" dirty="0"/>
              <a:t>If you’re eligible for Medicare due to a disability before the age of 65, be sure to enroll when you’re first eligible.</a:t>
            </a:r>
          </a:p>
          <a:p>
            <a:endParaRPr lang="en-US" dirty="0"/>
          </a:p>
          <a:p>
            <a:r>
              <a:rPr lang="en-US" dirty="0"/>
              <a:t>After you enroll in Medicare Part A and Part B, the SSA will mail you your Medicare ID</a:t>
            </a:r>
            <a:r>
              <a:rPr lang="en-US" baseline="0" dirty="0"/>
              <a:t> card. Be sure to contact ERS and provide us with your Medicare information.</a:t>
            </a:r>
            <a:endParaRPr lang="en-US" dirty="0"/>
          </a:p>
          <a:p>
            <a:r>
              <a:rPr lang="en-US" dirty="0"/>
              <a:t> </a:t>
            </a:r>
          </a:p>
          <a:p>
            <a:r>
              <a:rPr lang="en-US" dirty="0"/>
              <a:t>If</a:t>
            </a:r>
            <a:r>
              <a:rPr lang="en-US" baseline="0" dirty="0"/>
              <a:t> </a:t>
            </a:r>
            <a:r>
              <a:rPr lang="en-US" dirty="0"/>
              <a:t>you’re retired</a:t>
            </a:r>
            <a:r>
              <a:rPr lang="en-US" baseline="0" dirty="0"/>
              <a:t> and don’t enroll during </a:t>
            </a:r>
            <a:r>
              <a:rPr lang="en-US" dirty="0"/>
              <a:t>your initial enrollment period you </a:t>
            </a:r>
            <a:r>
              <a:rPr lang="en-US" b="1" dirty="0"/>
              <a:t>will</a:t>
            </a:r>
            <a:r>
              <a:rPr lang="en-US" dirty="0"/>
              <a:t> be subject to a penalty for signing up late. </a:t>
            </a:r>
          </a:p>
          <a:p>
            <a:endParaRPr lang="en-US" dirty="0"/>
          </a:p>
          <a:p>
            <a:endParaRPr lang="en-US" dirty="0"/>
          </a:p>
        </p:txBody>
      </p:sp>
      <p:sp>
        <p:nvSpPr>
          <p:cNvPr id="4" name="Slide Number Placeholder 3"/>
          <p:cNvSpPr>
            <a:spLocks noGrp="1"/>
          </p:cNvSpPr>
          <p:nvPr>
            <p:ph type="sldNum" sz="quarter" idx="10"/>
          </p:nvPr>
        </p:nvSpPr>
        <p:spPr/>
        <p:txBody>
          <a:bodyPr/>
          <a:lstStyle/>
          <a:p>
            <a:fld id="{E9935649-F994-4D97-AC09-6340AF03C274}" type="slidenum">
              <a:rPr lang="en-US" smtClean="0"/>
              <a:t>10</a:t>
            </a:fld>
            <a:endParaRPr lang="en-US"/>
          </a:p>
        </p:txBody>
      </p:sp>
    </p:spTree>
    <p:extLst>
      <p:ext uri="{BB962C8B-B14F-4D97-AF65-F5344CB8AC3E}">
        <p14:creationId xmlns:p14="http://schemas.microsoft.com/office/powerpoint/2010/main" val="3999316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you continue to work for a state agency or higher education institution past age 65, your state health insurance will remain primary to Medicare, meaning that your state health insurance pays for your care and services before Medicare. Because there is a monthly premium for Medicare Part B, we suggest you delay your enrollment in Part B until you retire.</a:t>
            </a:r>
          </a:p>
          <a:p>
            <a:endParaRPr lang="en-US" dirty="0"/>
          </a:p>
          <a:p>
            <a:r>
              <a:rPr lang="en-US" dirty="0"/>
              <a:t>However,</a:t>
            </a:r>
            <a:r>
              <a:rPr lang="en-US" baseline="0" dirty="0"/>
              <a:t> </a:t>
            </a:r>
            <a:r>
              <a:rPr lang="en-US" b="0" baseline="0" dirty="0"/>
              <a:t>typically</a:t>
            </a:r>
            <a:r>
              <a:rPr lang="en-US" b="1" baseline="0" dirty="0"/>
              <a:t> </a:t>
            </a:r>
            <a:r>
              <a:rPr lang="en-US" baseline="0" dirty="0"/>
              <a:t>t</a:t>
            </a:r>
            <a:r>
              <a:rPr lang="en-US" dirty="0"/>
              <a:t>here is no monthly premium for Medicare Part A, so most active employees age 65 and older tend to enroll in Part A. Your Part A will provide secondary coverage to your Texas Employees Group Benefits Program (GBP) health insurance plan for hospitalization</a:t>
            </a:r>
            <a:r>
              <a:rPr lang="en-US" baseline="0" dirty="0"/>
              <a:t> services</a:t>
            </a:r>
            <a:r>
              <a:rPr lang="en-US" dirty="0"/>
              <a:t>. </a:t>
            </a:r>
          </a:p>
          <a:p>
            <a:endParaRPr lang="en-US" dirty="0"/>
          </a:p>
          <a:p>
            <a:r>
              <a:rPr lang="en-US" dirty="0"/>
              <a:t>Once you’re ready to retire, contact the SSA a couple of months before your retirement date to enroll in Medicare Part B. Let the SSA know you want your Medicare Part B coverage to be effective the first of the month following your retirement date. </a:t>
            </a:r>
          </a:p>
          <a:p>
            <a:endParaRPr lang="en-US" dirty="0"/>
          </a:p>
          <a:p>
            <a:r>
              <a:rPr lang="en-US" dirty="0"/>
              <a:t>The SSA should send you a form to verify that you were employed past the age of 65. Take this form to your benefits coordinator/HR</a:t>
            </a:r>
            <a:r>
              <a:rPr lang="en-US" baseline="0" dirty="0"/>
              <a:t> department</a:t>
            </a:r>
            <a:r>
              <a:rPr lang="en-US" dirty="0"/>
              <a:t> (or Health and Human</a:t>
            </a:r>
            <a:r>
              <a:rPr lang="en-US" baseline="0" dirty="0"/>
              <a:t> </a:t>
            </a:r>
            <a:r>
              <a:rPr lang="en-US" dirty="0"/>
              <a:t>Services</a:t>
            </a:r>
            <a:r>
              <a:rPr lang="en-US" baseline="0" dirty="0"/>
              <a:t> (HHS)</a:t>
            </a:r>
            <a:r>
              <a:rPr lang="en-US" dirty="0"/>
              <a:t> Enterprise for employees of an HHS agency). Once your benefits coordinator has filled it out, send it back to the SSA to avoid any penalty for enrolling in Medicare Part B after your initial enrollment period ended. </a:t>
            </a:r>
          </a:p>
          <a:p>
            <a:r>
              <a:rPr lang="en-US" dirty="0"/>
              <a:t> </a:t>
            </a:r>
          </a:p>
          <a:p>
            <a:r>
              <a:rPr lang="en-US" dirty="0"/>
              <a:t>Your spouse can also delay enrollment in Medicare Part B if he or she is a dependent on your health coverage and you are still actively employed with the state. Be sure to have your spouse call the SSA a couple of months before your retirement date to enroll in Medicare Part B</a:t>
            </a:r>
            <a:r>
              <a:rPr lang="en-US" baseline="0" dirty="0"/>
              <a:t> </a:t>
            </a:r>
            <a:r>
              <a:rPr lang="en-US" dirty="0"/>
              <a:t>with the effective date being the first of the month following your retirement date. </a:t>
            </a:r>
          </a:p>
          <a:p>
            <a:endParaRPr lang="en-US" dirty="0"/>
          </a:p>
        </p:txBody>
      </p:sp>
      <p:sp>
        <p:nvSpPr>
          <p:cNvPr id="4" name="Slide Number Placeholder 3"/>
          <p:cNvSpPr>
            <a:spLocks noGrp="1"/>
          </p:cNvSpPr>
          <p:nvPr>
            <p:ph type="sldNum" sz="quarter" idx="10"/>
          </p:nvPr>
        </p:nvSpPr>
        <p:spPr/>
        <p:txBody>
          <a:bodyPr/>
          <a:lstStyle/>
          <a:p>
            <a:fld id="{E9935649-F994-4D97-AC09-6340AF03C274}" type="slidenum">
              <a:rPr lang="en-US" smtClean="0"/>
              <a:t>11</a:t>
            </a:fld>
            <a:endParaRPr lang="en-US"/>
          </a:p>
        </p:txBody>
      </p:sp>
    </p:spTree>
    <p:extLst>
      <p:ext uri="{BB962C8B-B14F-4D97-AF65-F5344CB8AC3E}">
        <p14:creationId xmlns:p14="http://schemas.microsoft.com/office/powerpoint/2010/main" val="207502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learn about how Medicare works with</a:t>
            </a:r>
            <a:r>
              <a:rPr lang="en-US" baseline="0" dirty="0"/>
              <a:t> </a:t>
            </a:r>
            <a:r>
              <a:rPr lang="en-US" dirty="0"/>
              <a:t>your state health insurance. It’s important</a:t>
            </a:r>
            <a:r>
              <a:rPr lang="en-US" baseline="0" dirty="0"/>
              <a:t> </a:t>
            </a:r>
            <a:r>
              <a:rPr lang="en-US" dirty="0"/>
              <a:t>to remember your state health insurance will no longer cover primary on your medical services once you’re retired and eligible for Medicare.</a:t>
            </a:r>
          </a:p>
          <a:p>
            <a:endParaRPr lang="en-US" dirty="0"/>
          </a:p>
        </p:txBody>
      </p:sp>
      <p:sp>
        <p:nvSpPr>
          <p:cNvPr id="4" name="Slide Number Placeholder 3"/>
          <p:cNvSpPr>
            <a:spLocks noGrp="1"/>
          </p:cNvSpPr>
          <p:nvPr>
            <p:ph type="sldNum" sz="quarter" idx="10"/>
          </p:nvPr>
        </p:nvSpPr>
        <p:spPr/>
        <p:txBody>
          <a:bodyPr/>
          <a:lstStyle/>
          <a:p>
            <a:fld id="{E9935649-F994-4D97-AC09-6340AF03C274}" type="slidenum">
              <a:rPr lang="en-US" smtClean="0"/>
              <a:t>12</a:t>
            </a:fld>
            <a:endParaRPr lang="en-US"/>
          </a:p>
        </p:txBody>
      </p:sp>
    </p:spTree>
    <p:extLst>
      <p:ext uri="{BB962C8B-B14F-4D97-AF65-F5344CB8AC3E}">
        <p14:creationId xmlns:p14="http://schemas.microsoft.com/office/powerpoint/2010/main" val="1244315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discussed </a:t>
            </a:r>
            <a:r>
              <a:rPr lang="en-US" strike="noStrike" baseline="0" dirty="0"/>
              <a:t>the Medicare premiums.</a:t>
            </a:r>
            <a:r>
              <a:rPr lang="en-US" baseline="0" dirty="0"/>
              <a:t> Now lets look at what you would pay </a:t>
            </a:r>
            <a:r>
              <a:rPr lang="en-US" b="1" baseline="0" dirty="0"/>
              <a:t>to ERS </a:t>
            </a:r>
            <a:r>
              <a:rPr lang="en-US" baseline="0" dirty="0"/>
              <a:t>if you have Medicare and the state health insurance. </a:t>
            </a:r>
          </a:p>
          <a:p>
            <a:endParaRPr lang="en-US" baseline="0" dirty="0"/>
          </a:p>
          <a:p>
            <a:r>
              <a:rPr lang="en-US" baseline="0" dirty="0"/>
              <a:t>You will pay your Medicare Part B premium to the federal government, while your state health insurance premium is paid to ERS. If you are retired and are receiving an annuity through ERS, your </a:t>
            </a:r>
            <a:r>
              <a:rPr lang="en-US" i="0" baseline="0" dirty="0"/>
              <a:t>ERS health insurance premiums </a:t>
            </a:r>
            <a:r>
              <a:rPr lang="en-US" baseline="0" dirty="0"/>
              <a:t>will be automatically deducted from your ERS annuity. If you retired through TRS or ORP, you would be responsible for sending your state health insurance premium payment to ERS directly. </a:t>
            </a:r>
          </a:p>
          <a:p>
            <a:endParaRPr lang="en-US" baseline="0" dirty="0"/>
          </a:p>
          <a:p>
            <a:r>
              <a:rPr lang="en-US" baseline="0" dirty="0"/>
              <a:t>You would have to pay the Medicare part B premium of $174.70 in addition to any health insurance premiums owed to ERS for yourself or your covered dependents. As a reminder, if you did not retire with more than 20 years of eligible service credit or have 5 years of eligible service credit on September 1, 2014, you will have to pay a percentage of your health premiums. If you have between 10 years and 14 years 11 months of eligible service credit, the state will pay 50% of your health insurance premiums. If you have between 15 years and 19 years 11 months of eligible service credit, the state will pay 75% of your health insurance premiums. </a:t>
            </a:r>
          </a:p>
          <a:p>
            <a:endParaRPr lang="en-US" baseline="0" dirty="0"/>
          </a:p>
          <a:p>
            <a:r>
              <a:rPr lang="en-US" baseline="0" dirty="0"/>
              <a:t>For example, if you have your Medicare-eligible spouse covered under your benefits with the HealthSelect Medicare Advantage plan, you would pay the Medicare premium plus the state’s health insurance premium. You would pay the $174.70 (Part B premium) plus the $113.62 (HealthSelect Medicare Advantage premium).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9935649-F994-4D97-AC09-6340AF03C274}" type="slidenum">
              <a:rPr lang="en-US" smtClean="0"/>
              <a:t>13</a:t>
            </a:fld>
            <a:endParaRPr lang="en-US"/>
          </a:p>
        </p:txBody>
      </p:sp>
    </p:spTree>
    <p:extLst>
      <p:ext uri="{BB962C8B-B14F-4D97-AF65-F5344CB8AC3E}">
        <p14:creationId xmlns:p14="http://schemas.microsoft.com/office/powerpoint/2010/main" val="614003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much does Medicare cover?</a:t>
            </a:r>
          </a:p>
          <a:p>
            <a:r>
              <a:rPr lang="en-US" dirty="0"/>
              <a:t>Traditional Medicare only covers 80% of your medical</a:t>
            </a:r>
            <a:r>
              <a:rPr lang="en-US" baseline="0" dirty="0"/>
              <a:t> services, </a:t>
            </a:r>
            <a:r>
              <a:rPr lang="en-US" dirty="0"/>
              <a:t>after you</a:t>
            </a:r>
            <a:r>
              <a:rPr lang="en-US" baseline="0" dirty="0"/>
              <a:t> have met the</a:t>
            </a:r>
            <a:r>
              <a:rPr lang="en-US" dirty="0"/>
              <a:t> $240 deductible.</a:t>
            </a:r>
            <a:r>
              <a:rPr lang="en-US" baseline="0" dirty="0"/>
              <a:t> </a:t>
            </a:r>
            <a:r>
              <a:rPr lang="en-US" dirty="0"/>
              <a:t>Over the next few slides we’ll discuss how much</a:t>
            </a:r>
            <a:r>
              <a:rPr lang="en-US" baseline="0" dirty="0"/>
              <a:t> of the remaining 20% </a:t>
            </a:r>
            <a:r>
              <a:rPr lang="en-US" dirty="0"/>
              <a:t>the</a:t>
            </a:r>
            <a:r>
              <a:rPr lang="en-US" baseline="0" dirty="0"/>
              <a:t> Texas Group Benefit Program (GBP) health plans cover.</a:t>
            </a:r>
            <a:endParaRPr lang="en-US" dirty="0"/>
          </a:p>
          <a:p>
            <a:r>
              <a:rPr lang="en-US" dirty="0"/>
              <a:t> </a:t>
            </a:r>
          </a:p>
          <a:p>
            <a:r>
              <a:rPr lang="en-US" dirty="0"/>
              <a:t>Even though you are not required to enroll in Medicare Part B, once you are retired and eligible for Medicare, your state health insurance will no longer pay primary on your medical</a:t>
            </a:r>
            <a:r>
              <a:rPr lang="en-US" baseline="0" dirty="0"/>
              <a:t> services. </a:t>
            </a:r>
            <a:r>
              <a:rPr lang="en-US" dirty="0"/>
              <a:t>This means if you don’t enroll in Medicare Part B, you’ll be responsible for paying</a:t>
            </a:r>
            <a:r>
              <a:rPr lang="en-US" baseline="0" dirty="0"/>
              <a:t> </a:t>
            </a:r>
            <a:r>
              <a:rPr lang="en-US" dirty="0"/>
              <a:t>the 80% Medicare would have covered, before your state health insurance pays toward your medical services. For the majority of retirees it is more cost effective to enroll in Part B.</a:t>
            </a:r>
          </a:p>
          <a:p>
            <a:endParaRPr lang="en-US" baseline="0" dirty="0"/>
          </a:p>
        </p:txBody>
      </p:sp>
      <p:sp>
        <p:nvSpPr>
          <p:cNvPr id="4" name="Slide Number Placeholder 3"/>
          <p:cNvSpPr>
            <a:spLocks noGrp="1"/>
          </p:cNvSpPr>
          <p:nvPr>
            <p:ph type="sldNum" sz="quarter" idx="10"/>
          </p:nvPr>
        </p:nvSpPr>
        <p:spPr/>
        <p:txBody>
          <a:bodyPr/>
          <a:lstStyle/>
          <a:p>
            <a:fld id="{E9935649-F994-4D97-AC09-6340AF03C274}" type="slidenum">
              <a:rPr lang="en-US" smtClean="0"/>
              <a:t>14</a:t>
            </a:fld>
            <a:endParaRPr lang="en-US"/>
          </a:p>
        </p:txBody>
      </p:sp>
    </p:spTree>
    <p:extLst>
      <p:ext uri="{BB962C8B-B14F-4D97-AF65-F5344CB8AC3E}">
        <p14:creationId xmlns:p14="http://schemas.microsoft.com/office/powerpoint/2010/main" val="3142726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583"/>
            <a:r>
              <a:rPr lang="en-US" b="0" baseline="0" dirty="0"/>
              <a:t>HealthSelect Medicare Advantage preferred provider organization (MA PPO) </a:t>
            </a:r>
            <a:r>
              <a:rPr lang="en-US" b="0" dirty="0"/>
              <a:t>is a Medicare Part C plan offered by ERS and administered by United Healthcare. A Medicare Part C plan works together with your Medicare Parts A &amp; B to cover up to 100% of</a:t>
            </a:r>
            <a:r>
              <a:rPr lang="en-US" b="0" baseline="0" dirty="0"/>
              <a:t> most of your medical services </a:t>
            </a:r>
            <a:r>
              <a:rPr lang="en-US" b="0" dirty="0"/>
              <a:t>including doctor visits, hospital stays, emergency care and urgent care visits and wellness programs</a:t>
            </a:r>
            <a:r>
              <a:rPr lang="en-US" b="0" baseline="0" dirty="0"/>
              <a:t>. The HealthSelect Medicare Advantage MA PPO</a:t>
            </a:r>
            <a:r>
              <a:rPr lang="en-US" b="0" dirty="0"/>
              <a:t> offers extra services and lower out-of-pocket expenses – which helps save you money! It’s a well-liked plan that consistently gets high satisfaction ratings from members. </a:t>
            </a:r>
          </a:p>
          <a:p>
            <a:endParaRPr lang="en-US" dirty="0"/>
          </a:p>
          <a:p>
            <a:r>
              <a:rPr lang="en-US" dirty="0"/>
              <a:t>Plan features</a:t>
            </a:r>
            <a:r>
              <a:rPr lang="en-US" baseline="0" dirty="0"/>
              <a:t> include:</a:t>
            </a:r>
          </a:p>
          <a:p>
            <a:endParaRPr lang="en-US" baseline="0" dirty="0"/>
          </a:p>
          <a:p>
            <a:pPr marL="170171" indent="-170171">
              <a:buFont typeface="Arial" panose="020B0604020202020204" pitchFamily="34" charset="0"/>
              <a:buChar char="•"/>
            </a:pPr>
            <a:r>
              <a:rPr lang="en-US" dirty="0"/>
              <a:t>no annual deductible, which is the amount you have to pay out of pocket before a plan starts to cover the cost of your services. You won’t have to pay the Medicare deductible if you’re enrolled in this plan</a:t>
            </a:r>
            <a:r>
              <a:rPr lang="en-US" baseline="0" dirty="0"/>
              <a:t>, </a:t>
            </a:r>
          </a:p>
          <a:p>
            <a:pPr marL="170171" indent="-170171">
              <a:buFont typeface="Arial" panose="020B0604020202020204" pitchFamily="34" charset="0"/>
              <a:buChar char="•"/>
            </a:pPr>
            <a:r>
              <a:rPr lang="en-US" baseline="0" dirty="0"/>
              <a:t>no coinsurance – this means you won’t have to pay anything out of pocket for most of your services, and </a:t>
            </a:r>
          </a:p>
          <a:p>
            <a:pPr marL="170171" indent="-170171" defTabSz="907633">
              <a:buFont typeface="Arial" panose="020B0604020202020204" pitchFamily="34" charset="0"/>
              <a:buChar char="•"/>
              <a:defRPr/>
            </a:pPr>
            <a:r>
              <a:rPr lang="en-US" baseline="0" dirty="0"/>
              <a:t>a lower monthly premium for Medicare-eligible dependents and survivors, </a:t>
            </a:r>
          </a:p>
          <a:p>
            <a:pPr defTabSz="907583"/>
            <a:endParaRPr lang="en-US" dirty="0"/>
          </a:p>
          <a:p>
            <a:pPr defTabSz="907583"/>
            <a:r>
              <a:rPr lang="en-US" dirty="0"/>
              <a:t>You can enroll</a:t>
            </a:r>
            <a:r>
              <a:rPr lang="en-US" baseline="0" dirty="0"/>
              <a:t> in </a:t>
            </a:r>
            <a:r>
              <a:rPr lang="en-US" baseline="0" dirty="0" err="1"/>
              <a:t>HealthSelect</a:t>
            </a:r>
            <a:r>
              <a:rPr lang="en-US" baseline="0" dirty="0"/>
              <a:t> Medicare Advantage once you have provided ERS with your Medicare information.</a:t>
            </a:r>
            <a:endParaRPr lang="en-US" dirty="0"/>
          </a:p>
          <a:p>
            <a:endParaRPr lang="en-US" dirty="0"/>
          </a:p>
          <a:p>
            <a:pPr defTabSz="907633">
              <a:defRPr/>
            </a:pPr>
            <a:r>
              <a:rPr lang="en-US" dirty="0" err="1"/>
              <a:t>HealthSelect</a:t>
            </a:r>
            <a:r>
              <a:rPr lang="en-US" baseline="0" dirty="0"/>
              <a:t> Medicare Advantage participants can see any provider as long as the provider accepts Medicare. However, it’s important to find out if your provider is willing to bill United Healthcare. </a:t>
            </a:r>
            <a:r>
              <a:rPr lang="en-US" dirty="0"/>
              <a:t>If your</a:t>
            </a:r>
            <a:r>
              <a:rPr lang="en-US" baseline="0" dirty="0"/>
              <a:t> doctor isn’t willing to bill United Healthcare, </a:t>
            </a:r>
            <a:r>
              <a:rPr lang="en-US" dirty="0"/>
              <a:t>you may have to pay for your services up front and then submit claims to United Healthcare for reimbursement. You can contact United Healthcare and request they reach out to your provider to explain how the HealthSelect Medicare Advantage Plan works. </a:t>
            </a:r>
          </a:p>
          <a:p>
            <a:endParaRPr lang="en-US" baseline="0" dirty="0"/>
          </a:p>
          <a:p>
            <a:r>
              <a:rPr lang="en-US" b="0" dirty="0"/>
              <a:t>Retirees who return to work for a state agency or higher education</a:t>
            </a:r>
            <a:r>
              <a:rPr lang="en-US" b="0" baseline="0" dirty="0"/>
              <a:t> institution aren’t eligible for the </a:t>
            </a:r>
            <a:r>
              <a:rPr lang="en-US" b="0" dirty="0"/>
              <a:t>HealthSelect Medicare Advantage Plan while employed. You and your Medicare-eligible</a:t>
            </a:r>
            <a:r>
              <a:rPr lang="en-US" b="0" baseline="0" dirty="0"/>
              <a:t> dependents will</a:t>
            </a:r>
            <a:r>
              <a:rPr lang="en-US" b="0" dirty="0"/>
              <a:t> be re-enrolled in your previous health plan. </a:t>
            </a:r>
          </a:p>
        </p:txBody>
      </p:sp>
      <p:sp>
        <p:nvSpPr>
          <p:cNvPr id="4" name="Slide Number Placeholder 3"/>
          <p:cNvSpPr>
            <a:spLocks noGrp="1"/>
          </p:cNvSpPr>
          <p:nvPr>
            <p:ph type="sldNum" sz="quarter" idx="10"/>
          </p:nvPr>
        </p:nvSpPr>
        <p:spPr/>
        <p:txBody>
          <a:bodyPr/>
          <a:lstStyle/>
          <a:p>
            <a:fld id="{E9935649-F994-4D97-AC09-6340AF03C274}" type="slidenum">
              <a:rPr lang="en-US" smtClean="0"/>
              <a:t>15</a:t>
            </a:fld>
            <a:endParaRPr lang="en-US"/>
          </a:p>
        </p:txBody>
      </p:sp>
    </p:spTree>
    <p:extLst>
      <p:ext uri="{BB962C8B-B14F-4D97-AF65-F5344CB8AC3E}">
        <p14:creationId xmlns:p14="http://schemas.microsoft.com/office/powerpoint/2010/main" val="1285678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HealthSelect</a:t>
            </a:r>
            <a:r>
              <a:rPr lang="en-US" dirty="0"/>
              <a:t> of Texas Secondary</a:t>
            </a:r>
            <a:r>
              <a:rPr lang="en-US" baseline="0" dirty="0"/>
              <a:t> pays secondary to Medicare. </a:t>
            </a:r>
            <a:r>
              <a:rPr lang="en-US" dirty="0"/>
              <a:t> The plan features</a:t>
            </a:r>
            <a:r>
              <a:rPr lang="en-US" baseline="0" dirty="0"/>
              <a:t> include: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$200 per individual ($600 per family) deductible. This deductible runs </a:t>
            </a:r>
            <a:r>
              <a:rPr lang="en-US" baseline="0" dirty="0"/>
              <a:t>concurrently with the </a:t>
            </a:r>
            <a:r>
              <a:rPr lang="en-US" b="1" baseline="0" dirty="0"/>
              <a:t>$240 (up from $226 in 2023)</a:t>
            </a:r>
            <a:r>
              <a:rPr lang="en-US" baseline="0" dirty="0"/>
              <a:t>Medicare deductible which means once you meet the $200 HealthSelect of Texas deductible, </a:t>
            </a:r>
            <a:r>
              <a:rPr lang="en-US" b="0" baseline="0" dirty="0"/>
              <a:t>you will only have $40 left to pay on the Medicare deductible before </a:t>
            </a:r>
            <a:r>
              <a:rPr lang="en-US" dirty="0"/>
              <a:t>Medicare and HealthSelect Secondary pay a portion of your medical services. </a:t>
            </a:r>
          </a:p>
          <a:p>
            <a:endParaRPr lang="en-US" dirty="0"/>
          </a:p>
          <a:p>
            <a:r>
              <a:rPr lang="en-US" dirty="0"/>
              <a:t>HealthSelect Secondary pays 70% of the remaining 20% that is not covered by Medicare. You’ll be responsible for paying 30% of the cost not covered by Medicare – this is called your co-insurance amount. </a:t>
            </a:r>
          </a:p>
          <a:p>
            <a:endParaRPr lang="en-US" dirty="0"/>
          </a:p>
          <a:p>
            <a:r>
              <a:rPr lang="en-US" dirty="0"/>
              <a:t>Your out-of-pocket share depends on the coordination of benefits (COB) between </a:t>
            </a:r>
            <a:r>
              <a:rPr lang="en-US" dirty="0" err="1"/>
              <a:t>HealthSelect</a:t>
            </a:r>
            <a:r>
              <a:rPr lang="en-US" dirty="0"/>
              <a:t> Secondary and Medicare. Sometimes this means your share of the cost is $0. Please refer to your Summary of Benefits for more information.</a:t>
            </a:r>
          </a:p>
          <a:p>
            <a:endParaRPr lang="en-US" dirty="0"/>
          </a:p>
          <a:p>
            <a:endParaRPr lang="en-US"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E9935649-F994-4D97-AC09-6340AF03C274}" type="slidenum">
              <a:rPr lang="en-US" smtClean="0"/>
              <a:t>16</a:t>
            </a:fld>
            <a:endParaRPr lang="en-US"/>
          </a:p>
        </p:txBody>
      </p:sp>
    </p:spTree>
    <p:extLst>
      <p:ext uri="{BB962C8B-B14F-4D97-AF65-F5344CB8AC3E}">
        <p14:creationId xmlns:p14="http://schemas.microsoft.com/office/powerpoint/2010/main" val="998412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enrolled in HealthSelect of Texas</a:t>
            </a:r>
            <a:r>
              <a:rPr lang="en-US" baseline="0" dirty="0"/>
              <a:t> Secondary or</a:t>
            </a:r>
            <a:r>
              <a:rPr lang="en-US" dirty="0"/>
              <a:t> HealthSelect Medicare Advantage MA PPO, you will be enrolled in</a:t>
            </a:r>
            <a:r>
              <a:rPr lang="en-US" baseline="0" dirty="0"/>
              <a:t> </a:t>
            </a:r>
            <a:r>
              <a:rPr lang="en-US" dirty="0"/>
              <a:t>HealthSelect Medicare Rx, a Part D prescription plan,</a:t>
            </a:r>
            <a:r>
              <a:rPr lang="en-US" baseline="0" dirty="0"/>
              <a:t> after you’ve provided ERS with your Medicare information. </a:t>
            </a:r>
            <a:r>
              <a:rPr lang="en-US" dirty="0"/>
              <a:t> </a:t>
            </a:r>
          </a:p>
          <a:p>
            <a:r>
              <a:rPr lang="en-US" dirty="0"/>
              <a:t> </a:t>
            </a:r>
          </a:p>
          <a:p>
            <a:r>
              <a:rPr lang="en-US" dirty="0"/>
              <a:t>You’ll have to meet a $50 calendar year deductible that starts every January 1 before your coverage begins. After you meet your deductible, you’ll pay copays for your prescription drugs. The copay amount depends on the tier your medication falls into – generic, name brand, or preferred. </a:t>
            </a:r>
          </a:p>
          <a:p>
            <a:r>
              <a:rPr lang="en-US" dirty="0"/>
              <a:t> </a:t>
            </a:r>
          </a:p>
          <a:p>
            <a:r>
              <a:rPr lang="en-US" dirty="0"/>
              <a:t>You have the option to decline coverage with </a:t>
            </a:r>
            <a:r>
              <a:rPr lang="en-US" dirty="0" err="1"/>
              <a:t>HealthSelect</a:t>
            </a:r>
            <a:r>
              <a:rPr lang="en-US" dirty="0"/>
              <a:t> Medicare Rx, but ERS doesn’t offer an alternative plan. This means, if you decline </a:t>
            </a:r>
            <a:r>
              <a:rPr lang="en-US" dirty="0" err="1"/>
              <a:t>HealthSelect</a:t>
            </a:r>
            <a:r>
              <a:rPr lang="en-US" dirty="0"/>
              <a:t> Medicare Rx coverage, you (and your dependents enrolled in Medicare) won’t have any prescription drug coverage through the state. </a:t>
            </a:r>
          </a:p>
          <a:p>
            <a:r>
              <a:rPr lang="en-US" dirty="0"/>
              <a:t> </a:t>
            </a:r>
          </a:p>
          <a:p>
            <a:r>
              <a:rPr lang="en-US" dirty="0"/>
              <a:t>If you decline </a:t>
            </a:r>
            <a:r>
              <a:rPr lang="en-US" dirty="0" err="1"/>
              <a:t>HealthSelect</a:t>
            </a:r>
            <a:r>
              <a:rPr lang="en-US" dirty="0"/>
              <a:t> Medicare Rx, you</a:t>
            </a:r>
            <a:r>
              <a:rPr lang="en-US" baseline="0" dirty="0"/>
              <a:t> and your dependents enrolled in Medicare should</a:t>
            </a:r>
            <a:r>
              <a:rPr lang="en-US" dirty="0"/>
              <a:t> sign up for a private Part D plan within 63 days of losing your GBP</a:t>
            </a:r>
            <a:r>
              <a:rPr lang="en-US" baseline="0" dirty="0"/>
              <a:t> </a:t>
            </a:r>
            <a:r>
              <a:rPr lang="en-US" dirty="0"/>
              <a:t>prescription drug coverage. Otherwise, you may be subject to a penalty from the SSA, if you decide to enroll in Part D at a later date.</a:t>
            </a:r>
          </a:p>
          <a:p>
            <a:r>
              <a:rPr lang="en-US" dirty="0"/>
              <a:t> </a:t>
            </a:r>
          </a:p>
          <a:p>
            <a:r>
              <a:rPr lang="en-US" dirty="0"/>
              <a:t>Please note: You must be enrolled in either Medicare Part A or Part B to be eligible for Medicare Part D.</a:t>
            </a:r>
          </a:p>
          <a:p>
            <a:endParaRPr lang="en-US" dirty="0"/>
          </a:p>
        </p:txBody>
      </p:sp>
      <p:sp>
        <p:nvSpPr>
          <p:cNvPr id="4" name="Slide Number Placeholder 3"/>
          <p:cNvSpPr>
            <a:spLocks noGrp="1"/>
          </p:cNvSpPr>
          <p:nvPr>
            <p:ph type="sldNum" sz="quarter" idx="10"/>
          </p:nvPr>
        </p:nvSpPr>
        <p:spPr/>
        <p:txBody>
          <a:bodyPr/>
          <a:lstStyle/>
          <a:p>
            <a:fld id="{E9935649-F994-4D97-AC09-6340AF03C274}" type="slidenum">
              <a:rPr lang="en-US" smtClean="0"/>
              <a:t>17</a:t>
            </a:fld>
            <a:endParaRPr lang="en-US"/>
          </a:p>
        </p:txBody>
      </p:sp>
    </p:spTree>
    <p:extLst>
      <p:ext uri="{BB962C8B-B14F-4D97-AF65-F5344CB8AC3E}">
        <p14:creationId xmlns:p14="http://schemas.microsoft.com/office/powerpoint/2010/main" val="3841102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It’s important to note that you have freedom of movement throughout the year. This means you can switch between </a:t>
            </a:r>
            <a:r>
              <a:rPr lang="en-US" b="0" dirty="0">
                <a:solidFill>
                  <a:srgbClr val="FF0000"/>
                </a:solidFill>
              </a:rPr>
              <a:t>the HealthSelect </a:t>
            </a:r>
            <a:r>
              <a:rPr lang="en-US" b="0" dirty="0"/>
              <a:t>Medicare Advantage plan and your previous non-Medicare advantage plan anytime, if you determine one plan may work better for you than the other. You don’t have to wait for Fall Enrollment, just call ERS to make the change.</a:t>
            </a:r>
          </a:p>
          <a:p>
            <a:r>
              <a:rPr lang="en-US" b="0" dirty="0"/>
              <a:t> </a:t>
            </a:r>
          </a:p>
          <a:p>
            <a:r>
              <a:rPr lang="en-US" b="0" baseline="0" dirty="0"/>
              <a:t>I</a:t>
            </a:r>
            <a:r>
              <a:rPr lang="en-US" b="0" dirty="0"/>
              <a:t>f you switch from </a:t>
            </a:r>
            <a:r>
              <a:rPr lang="en-US" b="0" dirty="0">
                <a:solidFill>
                  <a:srgbClr val="FF0000"/>
                </a:solidFill>
              </a:rPr>
              <a:t>the HealthSelect </a:t>
            </a:r>
            <a:r>
              <a:rPr lang="en-US" b="0" dirty="0"/>
              <a:t>Medicare Advantage plan to your previous non-Medicare Advantage health</a:t>
            </a:r>
            <a:r>
              <a:rPr lang="en-US" b="0" baseline="0" dirty="0"/>
              <a:t> </a:t>
            </a:r>
            <a:r>
              <a:rPr lang="en-US" b="0" dirty="0"/>
              <a:t>plan, the change will be effective the first of the month following your request. </a:t>
            </a:r>
          </a:p>
          <a:p>
            <a:r>
              <a:rPr lang="en-US" b="0" dirty="0"/>
              <a:t> </a:t>
            </a:r>
          </a:p>
          <a:p>
            <a:r>
              <a:rPr lang="en-US" b="0" dirty="0"/>
              <a:t>If you want to switch from your non-Medicare Advantage health plan to </a:t>
            </a:r>
            <a:r>
              <a:rPr lang="en-US" b="0" dirty="0">
                <a:solidFill>
                  <a:srgbClr val="FF0000"/>
                </a:solidFill>
              </a:rPr>
              <a:t>the HealthSelect </a:t>
            </a:r>
            <a:r>
              <a:rPr lang="en-US" b="0" dirty="0"/>
              <a:t>Medicare Advantage plan, there’s a 29-day enrollment period that</a:t>
            </a:r>
            <a:r>
              <a:rPr lang="en-US" b="0" baseline="0" dirty="0"/>
              <a:t> </a:t>
            </a:r>
            <a:r>
              <a:rPr lang="en-US" b="0" dirty="0"/>
              <a:t>Medicare requires before the plan will be effective. For most, this pushes</a:t>
            </a:r>
            <a:r>
              <a:rPr lang="en-US" b="0" baseline="0" dirty="0"/>
              <a:t> out</a:t>
            </a:r>
            <a:r>
              <a:rPr lang="en-US" b="0" dirty="0"/>
              <a:t> the effective date an additional month.</a:t>
            </a:r>
          </a:p>
          <a:p>
            <a:r>
              <a:rPr lang="en-US" b="0" dirty="0"/>
              <a:t> </a:t>
            </a:r>
          </a:p>
          <a:p>
            <a:r>
              <a:rPr lang="en-US" b="0" dirty="0"/>
              <a:t>For example, if you call to request to</a:t>
            </a:r>
            <a:r>
              <a:rPr lang="en-US" b="0" baseline="0" dirty="0"/>
              <a:t> enroll</a:t>
            </a:r>
            <a:r>
              <a:rPr lang="en-US" b="0" dirty="0"/>
              <a:t> in HealthSelect Medicare Advantage on April 15, the request is processed and ERS sends the information electronically to United</a:t>
            </a:r>
            <a:r>
              <a:rPr lang="en-US" b="0" baseline="0" dirty="0"/>
              <a:t> Healthcare</a:t>
            </a:r>
            <a:r>
              <a:rPr lang="en-US" b="0" dirty="0"/>
              <a:t>. If you count 29 days from United Healthcare receiving and processing the request, the enrollment period would end mid-May. Because ERS doesn’t begin coverage mid-month, the effective date for </a:t>
            </a:r>
            <a:r>
              <a:rPr lang="en-US" b="0" dirty="0" err="1"/>
              <a:t>HealthSelect</a:t>
            </a:r>
            <a:r>
              <a:rPr lang="en-US" b="0" dirty="0"/>
              <a:t> Medicare Advantage would be June 1. </a:t>
            </a:r>
          </a:p>
          <a:p>
            <a:r>
              <a:rPr lang="en-US" b="0" dirty="0"/>
              <a:t> </a:t>
            </a:r>
          </a:p>
          <a:p>
            <a:r>
              <a:rPr lang="en-US" b="0" dirty="0"/>
              <a:t>Please Note: You must be enrolled in Medicare Part A and Part B to be eligible for the </a:t>
            </a:r>
            <a:r>
              <a:rPr lang="en-US" b="0" dirty="0" err="1"/>
              <a:t>HealthSelect</a:t>
            </a:r>
            <a:r>
              <a:rPr lang="en-US" b="0" dirty="0"/>
              <a:t> Medicare Advantage Plan.</a:t>
            </a:r>
          </a:p>
          <a:p>
            <a:endParaRPr lang="en-US" b="0" dirty="0"/>
          </a:p>
        </p:txBody>
      </p:sp>
      <p:sp>
        <p:nvSpPr>
          <p:cNvPr id="4" name="Slide Number Placeholder 3"/>
          <p:cNvSpPr>
            <a:spLocks noGrp="1"/>
          </p:cNvSpPr>
          <p:nvPr>
            <p:ph type="sldNum" sz="quarter" idx="10"/>
          </p:nvPr>
        </p:nvSpPr>
        <p:spPr/>
        <p:txBody>
          <a:bodyPr/>
          <a:lstStyle/>
          <a:p>
            <a:fld id="{E9935649-F994-4D97-AC09-6340AF03C274}" type="slidenum">
              <a:rPr lang="en-US" smtClean="0"/>
              <a:t>18</a:t>
            </a:fld>
            <a:endParaRPr lang="en-US"/>
          </a:p>
        </p:txBody>
      </p:sp>
    </p:spTree>
    <p:extLst>
      <p:ext uri="{BB962C8B-B14F-4D97-AF65-F5344CB8AC3E}">
        <p14:creationId xmlns:p14="http://schemas.microsoft.com/office/powerpoint/2010/main" val="2456296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you return to work for a state agency or higher education institution, your state health insurance will become primary to Medicare. While working, regardless if you keep your retiree benefits</a:t>
            </a:r>
            <a:r>
              <a:rPr lang="en-US" b="0" baseline="0" dirty="0"/>
              <a:t> or elect to enroll in active employee benefits, </a:t>
            </a:r>
            <a:r>
              <a:rPr lang="en-US" b="0" dirty="0"/>
              <a:t>you are not eligible for HealthSelect Medicare Advantage or HealthSelect</a:t>
            </a:r>
            <a:r>
              <a:rPr lang="en-US" b="0" baseline="0" dirty="0"/>
              <a:t> Medicare Rx</a:t>
            </a:r>
            <a:r>
              <a:rPr lang="en-US" b="0" dirty="0"/>
              <a:t>. You’ll be re-enrolled in your previous non-Medicare Advantage health and prescription plan. </a:t>
            </a:r>
          </a:p>
          <a:p>
            <a:r>
              <a:rPr lang="en-US" b="0" dirty="0"/>
              <a:t> </a:t>
            </a:r>
          </a:p>
          <a:p>
            <a:r>
              <a:rPr lang="en-US" b="0" dirty="0"/>
              <a:t>Return-to-work retirees have the option to choose active employee benefits and can choose</a:t>
            </a:r>
            <a:r>
              <a:rPr lang="en-US" b="0" baseline="0" dirty="0"/>
              <a:t> to increase</a:t>
            </a:r>
            <a:r>
              <a:rPr lang="en-US" b="0" dirty="0"/>
              <a:t> your Optional Term Life Insurance to Elections 3x or 4x your salary, add short-term and long-term disability, Voluntary Accidental Death and Dismemberment and/or TexFlex. </a:t>
            </a:r>
          </a:p>
          <a:p>
            <a:r>
              <a:rPr lang="en-US" b="0" dirty="0"/>
              <a:t> </a:t>
            </a:r>
          </a:p>
          <a:p>
            <a:r>
              <a:rPr lang="en-US" b="0" dirty="0"/>
              <a:t>Once you leave state employment, you can contact ERS to re-enroll in </a:t>
            </a:r>
            <a:r>
              <a:rPr lang="en-US" b="0" dirty="0" err="1"/>
              <a:t>HealthSelect</a:t>
            </a:r>
            <a:r>
              <a:rPr lang="en-US" b="0" dirty="0"/>
              <a:t> Medicare Advantage and </a:t>
            </a:r>
            <a:r>
              <a:rPr lang="en-US" b="0" dirty="0" err="1"/>
              <a:t>HealthSelect</a:t>
            </a:r>
            <a:r>
              <a:rPr lang="en-US" b="0" dirty="0"/>
              <a:t> Medicare Rx.</a:t>
            </a:r>
          </a:p>
          <a:p>
            <a:r>
              <a:rPr lang="en-US" b="0" dirty="0"/>
              <a:t> </a:t>
            </a:r>
          </a:p>
          <a:p>
            <a:r>
              <a:rPr lang="en-US" b="0" dirty="0"/>
              <a:t>Please note: If you choose active employee benefits once you leave state employment again, your Optional Term Life Insurance will be based on the new salary and will not return to the salary you had when you initially retired.</a:t>
            </a:r>
          </a:p>
          <a:p>
            <a:r>
              <a:rPr lang="en-US" b="0" dirty="0"/>
              <a:t> </a:t>
            </a:r>
          </a:p>
          <a:p>
            <a:r>
              <a:rPr lang="en-US" b="0" dirty="0"/>
              <a:t>For example, if you retired with an annual salary of $48,000</a:t>
            </a:r>
            <a:r>
              <a:rPr lang="en-US" b="0" baseline="0" dirty="0"/>
              <a:t> and </a:t>
            </a:r>
            <a:r>
              <a:rPr lang="en-US" b="0" dirty="0"/>
              <a:t>returned to work with a new employee annual salary</a:t>
            </a:r>
            <a:r>
              <a:rPr lang="en-US" b="0" baseline="0" dirty="0"/>
              <a:t> of</a:t>
            </a:r>
            <a:r>
              <a:rPr lang="en-US" b="0" dirty="0"/>
              <a:t> $32,000, your Optional</a:t>
            </a:r>
            <a:r>
              <a:rPr lang="en-US" b="0" baseline="0" dirty="0"/>
              <a:t> Term Life Insurance coverage amount will be based on the new employee annual salary amount</a:t>
            </a:r>
            <a:r>
              <a:rPr lang="en-US" b="0" dirty="0"/>
              <a:t>. When you end</a:t>
            </a:r>
            <a:r>
              <a:rPr lang="en-US" b="0" baseline="0" dirty="0"/>
              <a:t> your</a:t>
            </a:r>
            <a:r>
              <a:rPr lang="en-US" b="0" dirty="0"/>
              <a:t> state employment you’ll be switched back to retiree benefits, and</a:t>
            </a:r>
            <a:r>
              <a:rPr lang="en-US" b="0" baseline="0" dirty="0"/>
              <a:t> </a:t>
            </a:r>
            <a:r>
              <a:rPr lang="en-US" b="0" dirty="0"/>
              <a:t>your Optional Term Life coverage amount will be based on the most current salary of $32,000 not the $48,000.</a:t>
            </a:r>
          </a:p>
          <a:p>
            <a:r>
              <a:rPr lang="en-US" b="0" dirty="0"/>
              <a:t> </a:t>
            </a:r>
          </a:p>
          <a:p>
            <a:r>
              <a:rPr lang="en-US" b="0" dirty="0"/>
              <a:t>Talk to your benefits coordinator about your options if you return to work for the state. </a:t>
            </a:r>
          </a:p>
          <a:p>
            <a:endParaRPr lang="en-US" b="0" dirty="0"/>
          </a:p>
        </p:txBody>
      </p:sp>
      <p:sp>
        <p:nvSpPr>
          <p:cNvPr id="4" name="Slide Number Placeholder 3"/>
          <p:cNvSpPr>
            <a:spLocks noGrp="1"/>
          </p:cNvSpPr>
          <p:nvPr>
            <p:ph type="sldNum" sz="quarter" idx="10"/>
          </p:nvPr>
        </p:nvSpPr>
        <p:spPr/>
        <p:txBody>
          <a:bodyPr/>
          <a:lstStyle/>
          <a:p>
            <a:fld id="{E9935649-F994-4D97-AC09-6340AF03C274}" type="slidenum">
              <a:rPr lang="en-US" smtClean="0"/>
              <a:t>19</a:t>
            </a:fld>
            <a:endParaRPr lang="en-US"/>
          </a:p>
        </p:txBody>
      </p:sp>
    </p:spTree>
    <p:extLst>
      <p:ext uri="{BB962C8B-B14F-4D97-AF65-F5344CB8AC3E}">
        <p14:creationId xmlns:p14="http://schemas.microsoft.com/office/powerpoint/2010/main" val="727378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’s a lot to learn about Medicare. The topics we’ll cover today are:</a:t>
            </a:r>
          </a:p>
          <a:p>
            <a:endParaRPr lang="en-US" baseline="0" dirty="0"/>
          </a:p>
          <a:p>
            <a:pPr marL="170171" indent="-170171">
              <a:buFont typeface="Arial" panose="020B0604020202020204" pitchFamily="34" charset="0"/>
              <a:buChar char="•"/>
            </a:pPr>
            <a:r>
              <a:rPr lang="en-US" dirty="0"/>
              <a:t>Understanding Medicare</a:t>
            </a:r>
          </a:p>
          <a:p>
            <a:pPr marL="170171" indent="-170171">
              <a:buFont typeface="Arial" panose="020B0604020202020204" pitchFamily="34" charset="0"/>
              <a:buChar char="•"/>
            </a:pPr>
            <a:r>
              <a:rPr lang="en-US" dirty="0"/>
              <a:t>Enrolling in Medicare</a:t>
            </a:r>
          </a:p>
          <a:p>
            <a:pPr marL="170171" indent="-170171">
              <a:buFont typeface="Arial" panose="020B0604020202020204" pitchFamily="34" charset="0"/>
              <a:buChar char="•"/>
            </a:pPr>
            <a:r>
              <a:rPr lang="en-US" dirty="0"/>
              <a:t>Working Past Age 65</a:t>
            </a:r>
          </a:p>
          <a:p>
            <a:pPr marL="170171" indent="-170171">
              <a:buFont typeface="Arial" panose="020B0604020202020204" pitchFamily="34" charset="0"/>
              <a:buChar char="•"/>
            </a:pPr>
            <a:r>
              <a:rPr lang="en-US" dirty="0"/>
              <a:t>Medicare Premiums</a:t>
            </a:r>
          </a:p>
          <a:p>
            <a:pPr marL="170171" indent="-170171">
              <a:buFont typeface="Arial" panose="020B0604020202020204" pitchFamily="34" charset="0"/>
              <a:buChar char="•"/>
            </a:pPr>
            <a:r>
              <a:rPr lang="en-US" dirty="0"/>
              <a:t>Medicare and Your State Health Insurance</a:t>
            </a:r>
          </a:p>
          <a:p>
            <a:pPr marL="170171" indent="-170171">
              <a:buFont typeface="Arial" panose="020B0604020202020204" pitchFamily="34" charset="0"/>
              <a:buChar char="•"/>
            </a:pPr>
            <a:r>
              <a:rPr lang="en-US" dirty="0"/>
              <a:t>Split Households</a:t>
            </a:r>
          </a:p>
          <a:p>
            <a:pPr marL="170171" indent="-170171">
              <a:buFont typeface="Arial" panose="020B0604020202020204" pitchFamily="34" charset="0"/>
              <a:buChar char="•"/>
            </a:pPr>
            <a:r>
              <a:rPr lang="en-US" dirty="0"/>
              <a:t>Non ERS Part C and Part D plans</a:t>
            </a:r>
          </a:p>
          <a:p>
            <a:pPr marL="170171" indent="-170171">
              <a:buFont typeface="Arial" panose="020B0604020202020204" pitchFamily="34" charset="0"/>
              <a:buChar char="•"/>
            </a:pPr>
            <a:r>
              <a:rPr lang="en-US" dirty="0"/>
              <a:t>Resources available to you</a:t>
            </a:r>
          </a:p>
          <a:p>
            <a:endParaRPr lang="en-US" dirty="0"/>
          </a:p>
          <a:p>
            <a:endParaRPr lang="en-US" dirty="0"/>
          </a:p>
        </p:txBody>
      </p:sp>
      <p:sp>
        <p:nvSpPr>
          <p:cNvPr id="4" name="Slide Number Placeholder 3"/>
          <p:cNvSpPr>
            <a:spLocks noGrp="1"/>
          </p:cNvSpPr>
          <p:nvPr>
            <p:ph type="sldNum" sz="quarter" idx="10"/>
          </p:nvPr>
        </p:nvSpPr>
        <p:spPr/>
        <p:txBody>
          <a:bodyPr/>
          <a:lstStyle/>
          <a:p>
            <a:fld id="{E9935649-F994-4D97-AC09-6340AF03C274}" type="slidenum">
              <a:rPr lang="en-US" smtClean="0"/>
              <a:t>2</a:t>
            </a:fld>
            <a:endParaRPr lang="en-US"/>
          </a:p>
        </p:txBody>
      </p:sp>
    </p:spTree>
    <p:extLst>
      <p:ext uri="{BB962C8B-B14F-4D97-AF65-F5344CB8AC3E}">
        <p14:creationId xmlns:p14="http://schemas.microsoft.com/office/powerpoint/2010/main" val="2894957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Households – this is a term that you might not be familiar</a:t>
            </a:r>
            <a:r>
              <a:rPr lang="en-US" baseline="0" dirty="0"/>
              <a:t> with.</a:t>
            </a:r>
            <a:endParaRPr lang="en-US" dirty="0"/>
          </a:p>
          <a:p>
            <a:endParaRPr lang="en-US" dirty="0"/>
          </a:p>
          <a:p>
            <a:r>
              <a:rPr lang="en-US" b="0" dirty="0"/>
              <a:t>A split household refers to a household of at least two people enrolled</a:t>
            </a:r>
            <a:r>
              <a:rPr lang="en-US" b="0" baseline="0" dirty="0"/>
              <a:t> in a GBP health plan</a:t>
            </a:r>
            <a:r>
              <a:rPr lang="en-US" b="0" dirty="0"/>
              <a:t>, with one member enrolled in Medicare while the other isn’t eligible for Medicare. </a:t>
            </a:r>
          </a:p>
          <a:p>
            <a:r>
              <a:rPr lang="en-US" dirty="0"/>
              <a:t> </a:t>
            </a:r>
          </a:p>
          <a:p>
            <a:r>
              <a:rPr lang="en-US" dirty="0"/>
              <a:t>What happens to your health coverage and your dependent’s coverage in a split household situation?</a:t>
            </a:r>
          </a:p>
          <a:p>
            <a:endParaRPr lang="en-US" dirty="0"/>
          </a:p>
          <a:p>
            <a:r>
              <a:rPr lang="en-US" dirty="0"/>
              <a:t>Let’s go over the three main scenarios.</a:t>
            </a:r>
          </a:p>
          <a:p>
            <a:endParaRPr lang="en-US" dirty="0"/>
          </a:p>
        </p:txBody>
      </p:sp>
      <p:sp>
        <p:nvSpPr>
          <p:cNvPr id="4" name="Slide Number Placeholder 3"/>
          <p:cNvSpPr>
            <a:spLocks noGrp="1"/>
          </p:cNvSpPr>
          <p:nvPr>
            <p:ph type="sldNum" sz="quarter" idx="10"/>
          </p:nvPr>
        </p:nvSpPr>
        <p:spPr/>
        <p:txBody>
          <a:bodyPr/>
          <a:lstStyle/>
          <a:p>
            <a:fld id="{E9935649-F994-4D97-AC09-6340AF03C274}" type="slidenum">
              <a:rPr lang="en-US" smtClean="0"/>
              <a:t>20</a:t>
            </a:fld>
            <a:endParaRPr lang="en-US"/>
          </a:p>
        </p:txBody>
      </p:sp>
    </p:spTree>
    <p:extLst>
      <p:ext uri="{BB962C8B-B14F-4D97-AF65-F5344CB8AC3E}">
        <p14:creationId xmlns:p14="http://schemas.microsoft.com/office/powerpoint/2010/main" val="3006704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this first scenario, the retiree is eligible for, and enrolled</a:t>
            </a:r>
            <a:r>
              <a:rPr lang="en-US" b="0" baseline="0" dirty="0"/>
              <a:t> in, Medicare Part A and Part B and the dependent isn’t.</a:t>
            </a:r>
            <a:endParaRPr lang="en-US" b="0" dirty="0"/>
          </a:p>
          <a:p>
            <a:endParaRPr lang="en-US" b="0" dirty="0"/>
          </a:p>
          <a:p>
            <a:r>
              <a:rPr lang="en-US" b="0" dirty="0"/>
              <a:t>This means the retiree can enroll in HealthSelect Medicare Advantage</a:t>
            </a:r>
            <a:r>
              <a:rPr lang="en-US" b="0" baseline="0" dirty="0"/>
              <a:t> and HealthSelect Medicare Rx and the dependent will remain on </a:t>
            </a:r>
            <a:r>
              <a:rPr lang="en-US" b="0" dirty="0"/>
              <a:t>his</a:t>
            </a:r>
            <a:r>
              <a:rPr lang="en-US" b="0" baseline="0" dirty="0"/>
              <a:t> or her</a:t>
            </a:r>
            <a:r>
              <a:rPr lang="en-US" b="0" dirty="0"/>
              <a:t> non-Medicare Advantage health </a:t>
            </a:r>
            <a:r>
              <a:rPr lang="en-US" b="0" baseline="0" dirty="0"/>
              <a:t>and prescription </a:t>
            </a:r>
            <a:r>
              <a:rPr lang="en-US" b="0" dirty="0"/>
              <a:t>plan. </a:t>
            </a:r>
          </a:p>
          <a:p>
            <a:endParaRPr lang="en-US" b="0" dirty="0"/>
          </a:p>
          <a:p>
            <a:r>
              <a:rPr lang="en-US" b="0" dirty="0"/>
              <a:t>If</a:t>
            </a:r>
            <a:r>
              <a:rPr lang="en-US" b="0" baseline="0" dirty="0"/>
              <a:t> your dependent becomes eligible for, and enrolls in Medicare Part A and Part B, call ERS to provide his or her Medicare information and we will enroll him or her in the same health and prescription plan you’re enrolled in.</a:t>
            </a:r>
          </a:p>
          <a:p>
            <a:endParaRPr lang="en-US" b="0" dirty="0"/>
          </a:p>
          <a:p>
            <a:endParaRPr lang="en-US" b="0" dirty="0"/>
          </a:p>
          <a:p>
            <a:endParaRPr lang="en-US" b="0" dirty="0"/>
          </a:p>
        </p:txBody>
      </p:sp>
      <p:sp>
        <p:nvSpPr>
          <p:cNvPr id="4" name="Slide Number Placeholder 3"/>
          <p:cNvSpPr>
            <a:spLocks noGrp="1"/>
          </p:cNvSpPr>
          <p:nvPr>
            <p:ph type="sldNum" sz="quarter" idx="10"/>
          </p:nvPr>
        </p:nvSpPr>
        <p:spPr/>
        <p:txBody>
          <a:bodyPr/>
          <a:lstStyle/>
          <a:p>
            <a:fld id="{E9935649-F994-4D97-AC09-6340AF03C274}" type="slidenum">
              <a:rPr lang="en-US" smtClean="0"/>
              <a:t>21</a:t>
            </a:fld>
            <a:endParaRPr lang="en-US"/>
          </a:p>
        </p:txBody>
      </p:sp>
    </p:spTree>
    <p:extLst>
      <p:ext uri="{BB962C8B-B14F-4D97-AF65-F5344CB8AC3E}">
        <p14:creationId xmlns:p14="http://schemas.microsoft.com/office/powerpoint/2010/main" val="1674623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this next scenario, the retiree isn’t eligible for, and not enrolled in Medicare</a:t>
            </a:r>
            <a:r>
              <a:rPr lang="en-US" b="0" baseline="0" dirty="0"/>
              <a:t> Part A and Part B, but the dependent is.</a:t>
            </a:r>
            <a:endParaRPr lang="en-US" b="0" dirty="0"/>
          </a:p>
          <a:p>
            <a:endParaRPr lang="en-US" b="0" dirty="0"/>
          </a:p>
          <a:p>
            <a:r>
              <a:rPr lang="en-US" b="0" dirty="0"/>
              <a:t>This means the retiree will remain on his or her health and prescription plan and can</a:t>
            </a:r>
            <a:r>
              <a:rPr lang="en-US" b="0" baseline="0" dirty="0"/>
              <a:t> call ERS to enroll the dependent </a:t>
            </a:r>
            <a:r>
              <a:rPr lang="en-US" b="0" dirty="0"/>
              <a:t>in HealthSelect Medicare Advantage and HealthSelect Medicare Prescription Rx. </a:t>
            </a:r>
          </a:p>
          <a:p>
            <a:endParaRPr lang="en-US" b="0" dirty="0"/>
          </a:p>
          <a:p>
            <a:r>
              <a:rPr lang="en-US" b="0" dirty="0"/>
              <a:t>Once you become</a:t>
            </a:r>
            <a:r>
              <a:rPr lang="en-US" b="0" baseline="0" dirty="0"/>
              <a:t> eligible for and enroll in Medicare, don’t forget to call ERS and provide your Medicare information. Once received, ERS can enroll you in HealthSelect Medicare Advantage and HealthSelect Medicare Rx.</a:t>
            </a:r>
            <a:endParaRPr lang="en-US" b="0" dirty="0"/>
          </a:p>
          <a:p>
            <a:endParaRPr lang="en-US" b="0" dirty="0"/>
          </a:p>
          <a:p>
            <a:pPr defTabSz="935451"/>
            <a:endParaRPr lang="en-US" b="0" dirty="0"/>
          </a:p>
          <a:p>
            <a:endParaRPr lang="en-US" b="0" dirty="0"/>
          </a:p>
        </p:txBody>
      </p:sp>
      <p:sp>
        <p:nvSpPr>
          <p:cNvPr id="4" name="Slide Number Placeholder 3"/>
          <p:cNvSpPr>
            <a:spLocks noGrp="1"/>
          </p:cNvSpPr>
          <p:nvPr>
            <p:ph type="sldNum" sz="quarter" idx="10"/>
          </p:nvPr>
        </p:nvSpPr>
        <p:spPr/>
        <p:txBody>
          <a:bodyPr/>
          <a:lstStyle/>
          <a:p>
            <a:fld id="{E9935649-F994-4D97-AC09-6340AF03C274}" type="slidenum">
              <a:rPr lang="en-US" smtClean="0"/>
              <a:t>22</a:t>
            </a:fld>
            <a:endParaRPr lang="en-US"/>
          </a:p>
        </p:txBody>
      </p:sp>
    </p:spTree>
    <p:extLst>
      <p:ext uri="{BB962C8B-B14F-4D97-AF65-F5344CB8AC3E}">
        <p14:creationId xmlns:p14="http://schemas.microsoft.com/office/powerpoint/2010/main" val="971916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scenario we’ll discuss today is</a:t>
            </a:r>
            <a:r>
              <a:rPr lang="en-US" baseline="0" dirty="0"/>
              <a:t> where an active employee (whether eligible for Medicare or not) has a dependent who is eligible for Medicare but enrolled in the state health coverage.</a:t>
            </a:r>
            <a:endParaRPr lang="en-US" dirty="0"/>
          </a:p>
          <a:p>
            <a:r>
              <a:rPr lang="en-US" dirty="0"/>
              <a:t> </a:t>
            </a:r>
          </a:p>
          <a:p>
            <a:r>
              <a:rPr lang="en-US" dirty="0"/>
              <a:t>Active employees and their dependents are not eligible to enroll in the HealthSelect Medicare Advantage and the</a:t>
            </a:r>
            <a:r>
              <a:rPr lang="en-US" baseline="0" dirty="0"/>
              <a:t> HealthSelect Medicare Rx plan</a:t>
            </a:r>
            <a:r>
              <a:rPr lang="en-US" dirty="0"/>
              <a:t> because</a:t>
            </a:r>
            <a:r>
              <a:rPr lang="en-US" baseline="0" dirty="0"/>
              <a:t> the </a:t>
            </a:r>
            <a:r>
              <a:rPr lang="en-US" dirty="0"/>
              <a:t>state health insurance remains primary to Medicare. If your Medicare-eligible dependent stays under your health plan, he or she can still enroll in Part A (there’s no monthly premium) but delay enrollment in Medicare B until you retire. </a:t>
            </a:r>
          </a:p>
          <a:p>
            <a:r>
              <a:rPr lang="en-US" dirty="0"/>
              <a:t> </a:t>
            </a:r>
          </a:p>
          <a:p>
            <a:r>
              <a:rPr lang="en-US" dirty="0"/>
              <a:t>Once you’re ready to retire, your dependent</a:t>
            </a:r>
            <a:r>
              <a:rPr lang="en-US" baseline="0" dirty="0"/>
              <a:t> should </a:t>
            </a:r>
            <a:r>
              <a:rPr lang="en-US" dirty="0"/>
              <a:t>contact the SSA before your retirement date and request to enroll in Medicare Part B</a:t>
            </a:r>
            <a:r>
              <a:rPr lang="en-US" baseline="0" dirty="0"/>
              <a:t> with the </a:t>
            </a:r>
            <a:r>
              <a:rPr lang="en-US" dirty="0"/>
              <a:t>effective date as the first of the month following your retirement date. </a:t>
            </a:r>
          </a:p>
          <a:p>
            <a:r>
              <a:rPr lang="en-US" dirty="0"/>
              <a:t> </a:t>
            </a:r>
          </a:p>
          <a:p>
            <a:r>
              <a:rPr lang="en-US" dirty="0"/>
              <a:t>The SSA should send your dependent a form to verify that you were employed, and your dependent was under your active employee health insurance. Take this form to your benefits coordinator (or HHS Enterprise for employees of an HHS agency). Once your benefits coordinator has filled it out, your dependent should send it back to the SSA to avoid any penalty for enrolling in Medicare Part B outside of their initial enrollment period.</a:t>
            </a:r>
          </a:p>
        </p:txBody>
      </p:sp>
      <p:sp>
        <p:nvSpPr>
          <p:cNvPr id="4" name="Slide Number Placeholder 3"/>
          <p:cNvSpPr>
            <a:spLocks noGrp="1"/>
          </p:cNvSpPr>
          <p:nvPr>
            <p:ph type="sldNum" sz="quarter" idx="10"/>
          </p:nvPr>
        </p:nvSpPr>
        <p:spPr/>
        <p:txBody>
          <a:bodyPr/>
          <a:lstStyle/>
          <a:p>
            <a:fld id="{E9935649-F994-4D97-AC09-6340AF03C274}" type="slidenum">
              <a:rPr lang="en-US" smtClean="0"/>
              <a:t>23</a:t>
            </a:fld>
            <a:endParaRPr lang="en-US"/>
          </a:p>
        </p:txBody>
      </p:sp>
    </p:spTree>
    <p:extLst>
      <p:ext uri="{BB962C8B-B14F-4D97-AF65-F5344CB8AC3E}">
        <p14:creationId xmlns:p14="http://schemas.microsoft.com/office/powerpoint/2010/main" val="2256959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approaching age 65, you may have already started receiving information in the mail about private Part C and Part D plans. Or you might be eligible for an employer group plan offered</a:t>
            </a:r>
            <a:r>
              <a:rPr lang="en-US" baseline="0" dirty="0"/>
              <a:t> by a previous employer or spouse’s employer. </a:t>
            </a:r>
            <a:r>
              <a:rPr lang="en-US" dirty="0"/>
              <a:t>When you start receiving all this information in the mail about group or private plans, you may wonder, “Should I sign up for one of these plans?”</a:t>
            </a:r>
          </a:p>
          <a:p>
            <a:endParaRPr lang="en-US" dirty="0"/>
          </a:p>
          <a:p>
            <a:r>
              <a:rPr lang="en-US" dirty="0"/>
              <a:t>Your coverage with the state is as good as or better than a group or private Part C and Part D plans so you don’t have to sign up for one of those plans. However, let’s talk about what happens to your state coverage if you enroll in another Part C or Part D plan after you’ve enrolled in your GBP Medicare Advantage Plan</a:t>
            </a:r>
            <a:r>
              <a:rPr lang="en-US" baseline="0" dirty="0"/>
              <a:t> and </a:t>
            </a:r>
            <a:r>
              <a:rPr lang="en-US" baseline="0" dirty="0" err="1"/>
              <a:t>HealthSelect</a:t>
            </a:r>
            <a:r>
              <a:rPr lang="en-US" baseline="0" dirty="0"/>
              <a:t> Medicare Rx Plan</a:t>
            </a:r>
            <a:r>
              <a:rPr lang="en-US" dirty="0"/>
              <a:t>. </a:t>
            </a:r>
          </a:p>
          <a:p>
            <a:endParaRPr lang="en-US" dirty="0"/>
          </a:p>
          <a:p>
            <a:r>
              <a:rPr lang="en-US" b="0" dirty="0"/>
              <a:t>You want to pay attention to any mail that has the ERS logo on it. This information</a:t>
            </a:r>
            <a:r>
              <a:rPr lang="en-US" b="0" baseline="0" dirty="0"/>
              <a:t> is coming from your GBP health plan provider or from ERS directly to provide you information on your benefits since you are Medicare eligible. </a:t>
            </a:r>
            <a:endParaRPr lang="en-US" b="0" dirty="0"/>
          </a:p>
        </p:txBody>
      </p:sp>
      <p:sp>
        <p:nvSpPr>
          <p:cNvPr id="4" name="Slide Number Placeholder 3"/>
          <p:cNvSpPr>
            <a:spLocks noGrp="1"/>
          </p:cNvSpPr>
          <p:nvPr>
            <p:ph type="sldNum" sz="quarter" idx="10"/>
          </p:nvPr>
        </p:nvSpPr>
        <p:spPr/>
        <p:txBody>
          <a:bodyPr/>
          <a:lstStyle/>
          <a:p>
            <a:fld id="{E9935649-F994-4D97-AC09-6340AF03C274}" type="slidenum">
              <a:rPr lang="en-US" smtClean="0"/>
              <a:t>24</a:t>
            </a:fld>
            <a:endParaRPr lang="en-US"/>
          </a:p>
        </p:txBody>
      </p:sp>
    </p:spTree>
    <p:extLst>
      <p:ext uri="{BB962C8B-B14F-4D97-AF65-F5344CB8AC3E}">
        <p14:creationId xmlns:p14="http://schemas.microsoft.com/office/powerpoint/2010/main" val="1053017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the option to enroll in a group or private Medicare Part C, or a supplemental plan, instead of </a:t>
            </a:r>
            <a:r>
              <a:rPr lang="en-US" b="0" strike="noStrike" dirty="0"/>
              <a:t>the HealthSelect</a:t>
            </a:r>
            <a:r>
              <a:rPr lang="en-US" b="0" strike="noStrike" baseline="0" dirty="0"/>
              <a:t> </a:t>
            </a:r>
            <a:r>
              <a:rPr lang="en-US" b="0" dirty="0"/>
              <a:t>Medicare Advantage plan but you can’t be enrolled in both at the same time. </a:t>
            </a:r>
          </a:p>
          <a:p>
            <a:r>
              <a:rPr lang="en-US" dirty="0"/>
              <a:t> </a:t>
            </a:r>
          </a:p>
          <a:p>
            <a:r>
              <a:rPr lang="en-US" dirty="0"/>
              <a:t>If you enroll in a group or private Part C plan that isn’t offered through ERS after you have enrolled in </a:t>
            </a:r>
            <a:r>
              <a:rPr lang="en-US" b="0" strike="noStrike" dirty="0"/>
              <a:t>the HealthSelect</a:t>
            </a:r>
            <a:r>
              <a:rPr lang="en-US" b="0" strike="noStrike" baseline="0" dirty="0"/>
              <a:t> </a:t>
            </a:r>
            <a:r>
              <a:rPr lang="en-US" dirty="0"/>
              <a:t>Medicare Advantage plan, your enrollment in </a:t>
            </a:r>
            <a:r>
              <a:rPr lang="en-US" b="1" strike="noStrike" dirty="0"/>
              <a:t>the HealthSelect</a:t>
            </a:r>
            <a:r>
              <a:rPr lang="en-US" strike="noStrike" baseline="0" dirty="0"/>
              <a:t> </a:t>
            </a:r>
            <a:r>
              <a:rPr lang="en-US" dirty="0"/>
              <a:t>Medicare Advantage plan will be canceled and you’ll be enrolled in your previous, non-Medicare health plan. </a:t>
            </a:r>
          </a:p>
          <a:p>
            <a:r>
              <a:rPr lang="en-US" dirty="0"/>
              <a:t> </a:t>
            </a:r>
          </a:p>
          <a:p>
            <a:r>
              <a:rPr lang="en-US" dirty="0"/>
              <a:t>You also have the choice to enroll in a group or private Part D or supplemental</a:t>
            </a:r>
            <a:r>
              <a:rPr lang="en-US" baseline="0" dirty="0"/>
              <a:t> </a:t>
            </a:r>
            <a:r>
              <a:rPr lang="en-US" dirty="0"/>
              <a:t>plan instead of the </a:t>
            </a:r>
            <a:r>
              <a:rPr lang="en-US" dirty="0" err="1"/>
              <a:t>HealthSelect</a:t>
            </a:r>
            <a:r>
              <a:rPr lang="en-US" dirty="0"/>
              <a:t> Medicare Rx plan, but you can’t be enrolled in both at the same time. If you enroll in a Part D plan that isn’t offered through ERS after you’ve enrolled in HealthSelect Medicare Rx, your prescription drug coverage will be canceled with ERS. You will only have prescription drug coverage through your non-GBP Part D plan. </a:t>
            </a:r>
          </a:p>
          <a:p>
            <a:r>
              <a:rPr lang="en-US" dirty="0"/>
              <a:t> </a:t>
            </a:r>
          </a:p>
          <a:p>
            <a:r>
              <a:rPr lang="en-US" dirty="0"/>
              <a:t>If you enroll in a non-GBP Part C or Part D plan by mistake, or you enrolled in a group</a:t>
            </a:r>
            <a:r>
              <a:rPr lang="en-US" baseline="0" dirty="0"/>
              <a:t> or</a:t>
            </a:r>
            <a:r>
              <a:rPr lang="en-US" dirty="0"/>
              <a:t> private plan that isn’t working out for you, contact the group or private plan and request to cancel the coverage. Then, contact ERS to re-enroll in your GBP Medicare Advantage plan and </a:t>
            </a:r>
            <a:r>
              <a:rPr lang="en-US" dirty="0" err="1"/>
              <a:t>HealthSelect</a:t>
            </a:r>
            <a:r>
              <a:rPr lang="en-US" dirty="0"/>
              <a:t> Medicare Rx.</a:t>
            </a:r>
          </a:p>
          <a:p>
            <a:br>
              <a:rPr lang="en-US" dirty="0"/>
            </a:br>
            <a:r>
              <a:rPr lang="en-US" dirty="0"/>
              <a:t>Please note: When re-enrolling in </a:t>
            </a:r>
            <a:r>
              <a:rPr lang="en-US" b="0" strike="noStrike" dirty="0"/>
              <a:t>the HealthSelect</a:t>
            </a:r>
            <a:r>
              <a:rPr lang="en-US" b="0" strike="noStrike" baseline="0" dirty="0"/>
              <a:t> </a:t>
            </a:r>
            <a:r>
              <a:rPr lang="en-US" b="0" dirty="0"/>
              <a:t>Medicare Advantage plan or HealthSelect Medicare Rx plan, the coverage can’t be reinstated retroactively. Your re-enrollment </a:t>
            </a:r>
            <a:r>
              <a:rPr lang="en-US" dirty="0"/>
              <a:t>effective</a:t>
            </a:r>
            <a:r>
              <a:rPr lang="en-US" baseline="0" dirty="0"/>
              <a:t> date is dependent upon ERS’ rules and guidelines. </a:t>
            </a:r>
            <a:endParaRPr lang="en-US" strike="sngStrike" dirty="0"/>
          </a:p>
        </p:txBody>
      </p:sp>
      <p:sp>
        <p:nvSpPr>
          <p:cNvPr id="4" name="Slide Number Placeholder 3"/>
          <p:cNvSpPr>
            <a:spLocks noGrp="1"/>
          </p:cNvSpPr>
          <p:nvPr>
            <p:ph type="sldNum" sz="quarter" idx="10"/>
          </p:nvPr>
        </p:nvSpPr>
        <p:spPr/>
        <p:txBody>
          <a:bodyPr/>
          <a:lstStyle/>
          <a:p>
            <a:fld id="{E9935649-F994-4D97-AC09-6340AF03C274}" type="slidenum">
              <a:rPr lang="en-US" smtClean="0"/>
              <a:t>25</a:t>
            </a:fld>
            <a:endParaRPr lang="en-US"/>
          </a:p>
        </p:txBody>
      </p:sp>
    </p:spTree>
    <p:extLst>
      <p:ext uri="{BB962C8B-B14F-4D97-AF65-F5344CB8AC3E}">
        <p14:creationId xmlns:p14="http://schemas.microsoft.com/office/powerpoint/2010/main" val="521541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covered a lot of information about Medicare</a:t>
            </a:r>
            <a:r>
              <a:rPr lang="en-US" baseline="0" dirty="0"/>
              <a:t> today and y</a:t>
            </a:r>
            <a:r>
              <a:rPr lang="en-US" dirty="0"/>
              <a:t>ou have resources available to help you. </a:t>
            </a:r>
          </a:p>
          <a:p>
            <a:endParaRPr lang="en-US" dirty="0"/>
          </a:p>
          <a:p>
            <a:r>
              <a:rPr lang="en-US" dirty="0"/>
              <a:t>You can contact the Social Security Administration toll-free at 800-772-1213 or visit www.ssa.gov to find answers to questions about enrollment or premiums. </a:t>
            </a:r>
          </a:p>
          <a:p>
            <a:endParaRPr lang="en-US" dirty="0"/>
          </a:p>
          <a:p>
            <a:r>
              <a:rPr lang="en-US" dirty="0"/>
              <a:t>You can call Medicare toll-free at (800) 633-4227 or go to www.medicare.gov if you have questions about coordination of benefits or coverage. </a:t>
            </a:r>
          </a:p>
          <a:p>
            <a:endParaRPr lang="en-US" dirty="0"/>
          </a:p>
          <a:p>
            <a:r>
              <a:rPr lang="en-US" dirty="0"/>
              <a:t>You can contact ERS toll-free at (877) 275-4377, Monday – Friday, 8:00 a.m. – 5:00 p.m. CT or online at www.ers.texas.gov. Be sure to check out our Facebook page and YouTube channel. </a:t>
            </a:r>
          </a:p>
          <a:p>
            <a:endParaRPr lang="en-US" dirty="0"/>
          </a:p>
        </p:txBody>
      </p:sp>
      <p:sp>
        <p:nvSpPr>
          <p:cNvPr id="4" name="Slide Number Placeholder 3"/>
          <p:cNvSpPr>
            <a:spLocks noGrp="1"/>
          </p:cNvSpPr>
          <p:nvPr>
            <p:ph type="sldNum" sz="quarter" idx="10"/>
          </p:nvPr>
        </p:nvSpPr>
        <p:spPr/>
        <p:txBody>
          <a:bodyPr/>
          <a:lstStyle/>
          <a:p>
            <a:fld id="{E9935649-F994-4D97-AC09-6340AF03C274}" type="slidenum">
              <a:rPr lang="en-US" smtClean="0"/>
              <a:t>26</a:t>
            </a:fld>
            <a:endParaRPr lang="en-US"/>
          </a:p>
        </p:txBody>
      </p:sp>
    </p:spTree>
    <p:extLst>
      <p:ext uri="{BB962C8B-B14F-4D97-AF65-F5344CB8AC3E}">
        <p14:creationId xmlns:p14="http://schemas.microsoft.com/office/powerpoint/2010/main" val="1703832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935649-F994-4D97-AC09-6340AF03C274}" type="slidenum">
              <a:rPr lang="en-US" smtClean="0"/>
              <a:t>27</a:t>
            </a:fld>
            <a:endParaRPr lang="en-US"/>
          </a:p>
        </p:txBody>
      </p:sp>
    </p:spTree>
    <p:extLst>
      <p:ext uri="{BB962C8B-B14F-4D97-AF65-F5344CB8AC3E}">
        <p14:creationId xmlns:p14="http://schemas.microsoft.com/office/powerpoint/2010/main" val="1050331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a:t>
            </a:r>
            <a:r>
              <a:rPr lang="en-US" baseline="0" dirty="0"/>
              <a:t> with understanding Medicare. </a:t>
            </a:r>
            <a:endParaRPr lang="en-US" dirty="0"/>
          </a:p>
          <a:p>
            <a:endParaRPr lang="en-US" dirty="0"/>
          </a:p>
        </p:txBody>
      </p:sp>
      <p:sp>
        <p:nvSpPr>
          <p:cNvPr id="4" name="Slide Number Placeholder 3"/>
          <p:cNvSpPr>
            <a:spLocks noGrp="1"/>
          </p:cNvSpPr>
          <p:nvPr>
            <p:ph type="sldNum" sz="quarter" idx="10"/>
          </p:nvPr>
        </p:nvSpPr>
        <p:spPr/>
        <p:txBody>
          <a:bodyPr/>
          <a:lstStyle/>
          <a:p>
            <a:fld id="{E9935649-F994-4D97-AC09-6340AF03C274}" type="slidenum">
              <a:rPr lang="en-US" smtClean="0"/>
              <a:t>3</a:t>
            </a:fld>
            <a:endParaRPr lang="en-US"/>
          </a:p>
        </p:txBody>
      </p:sp>
    </p:spTree>
    <p:extLst>
      <p:ext uri="{BB962C8B-B14F-4D97-AF65-F5344CB8AC3E}">
        <p14:creationId xmlns:p14="http://schemas.microsoft.com/office/powerpoint/2010/main" val="1600646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Times New Roman"/>
              </a:rPr>
              <a:t>Medicare is a federally-funded health insurance program administered by the Social Security Administration (SSA) and the Centers for Medicare and Medicaid Services (CMS) for people:</a:t>
            </a:r>
          </a:p>
          <a:p>
            <a:endParaRPr lang="en-US" dirty="0"/>
          </a:p>
          <a:p>
            <a:pPr lvl="0"/>
            <a:r>
              <a:rPr lang="en-US" dirty="0"/>
              <a:t>- age 65 or older, </a:t>
            </a:r>
            <a:endParaRPr lang="en-US" dirty="0">
              <a:effectLst/>
            </a:endParaRPr>
          </a:p>
          <a:p>
            <a:pPr lvl="0"/>
            <a:r>
              <a:rPr lang="en-US" dirty="0"/>
              <a:t>- medically disabled, under the age of 65, or</a:t>
            </a:r>
            <a:endParaRPr lang="en-US" dirty="0">
              <a:effectLst/>
            </a:endParaRPr>
          </a:p>
          <a:p>
            <a:r>
              <a:rPr lang="en-US" dirty="0"/>
              <a:t>- any age with end-stage renal disease.</a:t>
            </a:r>
          </a:p>
          <a:p>
            <a:r>
              <a:rPr lang="en-US" dirty="0"/>
              <a:t> </a:t>
            </a:r>
            <a:endParaRPr lang="en-US" dirty="0">
              <a:effectLst/>
            </a:endParaRPr>
          </a:p>
          <a:p>
            <a:r>
              <a:rPr lang="en-US" dirty="0"/>
              <a:t>Medicare is often confused with Medicaid which was created to provide medical care for those with limited income and resources, but they are not the same thing. </a:t>
            </a:r>
          </a:p>
        </p:txBody>
      </p:sp>
      <p:sp>
        <p:nvSpPr>
          <p:cNvPr id="4" name="Slide Number Placeholder 3"/>
          <p:cNvSpPr>
            <a:spLocks noGrp="1"/>
          </p:cNvSpPr>
          <p:nvPr>
            <p:ph type="sldNum" sz="quarter" idx="10"/>
          </p:nvPr>
        </p:nvSpPr>
        <p:spPr/>
        <p:txBody>
          <a:bodyPr/>
          <a:lstStyle/>
          <a:p>
            <a:fld id="{E9935649-F994-4D97-AC09-6340AF03C274}" type="slidenum">
              <a:rPr lang="en-US" smtClean="0"/>
              <a:t>4</a:t>
            </a:fld>
            <a:endParaRPr lang="en-US"/>
          </a:p>
        </p:txBody>
      </p:sp>
    </p:spTree>
    <p:extLst>
      <p:ext uri="{BB962C8B-B14F-4D97-AF65-F5344CB8AC3E}">
        <p14:creationId xmlns:p14="http://schemas.microsoft.com/office/powerpoint/2010/main" val="1752538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prstClr val="black"/>
                </a:solidFill>
              </a:rPr>
              <a:t>Medicare is made up of four parts. </a:t>
            </a:r>
          </a:p>
          <a:p>
            <a:pPr defTabSz="907583">
              <a:defRPr/>
            </a:pPr>
            <a:endParaRPr lang="en-US" dirty="0">
              <a:solidFill>
                <a:prstClr val="black"/>
              </a:solidFill>
            </a:endParaRPr>
          </a:p>
          <a:p>
            <a:pPr defTabSz="907583">
              <a:defRPr/>
            </a:pPr>
            <a:r>
              <a:rPr lang="en-US" dirty="0">
                <a:solidFill>
                  <a:prstClr val="black"/>
                </a:solidFill>
              </a:rPr>
              <a:t>Part A</a:t>
            </a:r>
            <a:r>
              <a:rPr lang="en-US" b="1" dirty="0">
                <a:solidFill>
                  <a:prstClr val="black"/>
                </a:solidFill>
              </a:rPr>
              <a:t> </a:t>
            </a:r>
            <a:r>
              <a:rPr lang="en-US" dirty="0">
                <a:solidFill>
                  <a:prstClr val="black"/>
                </a:solidFill>
              </a:rPr>
              <a:t>helps cover hospitalization, skilled nursing facilities, hospice and home health care. </a:t>
            </a:r>
          </a:p>
          <a:p>
            <a:pPr marL="226895" indent="-226895" defTabSz="907583">
              <a:buFont typeface="+mj-lt"/>
              <a:buAutoNum type="arabicPeriod"/>
              <a:defRPr/>
            </a:pPr>
            <a:endParaRPr lang="en-US" dirty="0">
              <a:solidFill>
                <a:prstClr val="black"/>
              </a:solidFill>
            </a:endParaRPr>
          </a:p>
          <a:p>
            <a:pPr defTabSz="907583">
              <a:defRPr/>
            </a:pPr>
            <a:r>
              <a:rPr lang="en-US" dirty="0">
                <a:solidFill>
                  <a:prstClr val="black"/>
                </a:solidFill>
              </a:rPr>
              <a:t>Part B</a:t>
            </a:r>
            <a:r>
              <a:rPr lang="en-US" b="1" dirty="0">
                <a:solidFill>
                  <a:prstClr val="black"/>
                </a:solidFill>
              </a:rPr>
              <a:t> </a:t>
            </a:r>
            <a:r>
              <a:rPr lang="en-US" dirty="0">
                <a:solidFill>
                  <a:prstClr val="black"/>
                </a:solidFill>
              </a:rPr>
              <a:t>helps cover medical services like doctor visits and outpatient care. Part B also covers some preventive services including screenings, vaccines, diagnostic testing and some durable medical equipment like wheelchairs and walkers.</a:t>
            </a:r>
          </a:p>
          <a:p>
            <a:pPr marL="226895" indent="-226895" defTabSz="907583">
              <a:buFont typeface="+mj-lt"/>
              <a:buAutoNum type="arabicPeriod"/>
              <a:defRPr/>
            </a:pPr>
            <a:endParaRPr lang="en-US" dirty="0">
              <a:solidFill>
                <a:prstClr val="black"/>
              </a:solidFill>
            </a:endParaRPr>
          </a:p>
          <a:p>
            <a:pPr defTabSz="907583">
              <a:defRPr/>
            </a:pPr>
            <a:r>
              <a:rPr lang="en-US" dirty="0">
                <a:solidFill>
                  <a:prstClr val="black"/>
                </a:solidFill>
              </a:rPr>
              <a:t>Part C,</a:t>
            </a:r>
            <a:r>
              <a:rPr lang="en-US" b="1" dirty="0">
                <a:solidFill>
                  <a:prstClr val="black"/>
                </a:solidFill>
              </a:rPr>
              <a:t> </a:t>
            </a:r>
            <a:r>
              <a:rPr lang="en-US" dirty="0">
                <a:solidFill>
                  <a:prstClr val="black"/>
                </a:solidFill>
              </a:rPr>
              <a:t>also known as Medicare Advantage plan, combines Part A, Part B and sometimes Part D coverage, and is managed by private insurance companies approved by Medicare. These plans must cover medically necessary services. ERS offers a Medicare Advantage Plan, which we’ll discuss a bit later on in the presentation. </a:t>
            </a:r>
          </a:p>
          <a:p>
            <a:pPr marL="226895" indent="-226895" defTabSz="907583">
              <a:buFont typeface="+mj-lt"/>
              <a:buAutoNum type="arabicPeriod"/>
              <a:defRPr/>
            </a:pPr>
            <a:endParaRPr lang="en-US" dirty="0">
              <a:solidFill>
                <a:prstClr val="black"/>
              </a:solidFill>
            </a:endParaRPr>
          </a:p>
          <a:p>
            <a:pPr defTabSz="907583">
              <a:defRPr/>
            </a:pPr>
            <a:r>
              <a:rPr lang="en-US" dirty="0">
                <a:solidFill>
                  <a:prstClr val="black"/>
                </a:solidFill>
              </a:rPr>
              <a:t>Part D helps cover outpatient prescription drugs. Part D also may help lower your prescription drug costs and protect against higher costs in the future. ERS offers</a:t>
            </a:r>
            <a:r>
              <a:rPr lang="en-US" baseline="0" dirty="0">
                <a:solidFill>
                  <a:prstClr val="black"/>
                </a:solidFill>
              </a:rPr>
              <a:t> a Part D plan. </a:t>
            </a:r>
            <a:endParaRPr lang="en-US" dirty="0">
              <a:solidFill>
                <a:prstClr val="black"/>
              </a:solidFill>
            </a:endParaRPr>
          </a:p>
        </p:txBody>
      </p:sp>
      <p:sp>
        <p:nvSpPr>
          <p:cNvPr id="4" name="Slide Number Placeholder 3"/>
          <p:cNvSpPr>
            <a:spLocks noGrp="1"/>
          </p:cNvSpPr>
          <p:nvPr>
            <p:ph type="sldNum" sz="quarter" idx="10"/>
          </p:nvPr>
        </p:nvSpPr>
        <p:spPr/>
        <p:txBody>
          <a:bodyPr/>
          <a:lstStyle/>
          <a:p>
            <a:fld id="{E9935649-F994-4D97-AC09-6340AF03C274}" type="slidenum">
              <a:rPr lang="en-US" smtClean="0"/>
              <a:t>5</a:t>
            </a:fld>
            <a:endParaRPr lang="en-US"/>
          </a:p>
        </p:txBody>
      </p:sp>
    </p:spTree>
    <p:extLst>
      <p:ext uri="{BB962C8B-B14F-4D97-AF65-F5344CB8AC3E}">
        <p14:creationId xmlns:p14="http://schemas.microsoft.com/office/powerpoint/2010/main" val="1092552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how much Medicare will cost.</a:t>
            </a:r>
          </a:p>
          <a:p>
            <a:r>
              <a:rPr lang="en-US" dirty="0"/>
              <a:t> </a:t>
            </a:r>
          </a:p>
          <a:p>
            <a:pPr marL="170171" indent="-170171">
              <a:buFont typeface="Arial" panose="020B0604020202020204" pitchFamily="34" charset="0"/>
              <a:buChar char="•"/>
            </a:pPr>
            <a:r>
              <a:rPr lang="en-US" dirty="0"/>
              <a:t>Part A:</a:t>
            </a:r>
            <a:r>
              <a:rPr lang="en-US" baseline="0" dirty="0"/>
              <a:t> F</a:t>
            </a:r>
            <a:r>
              <a:rPr lang="en-US" dirty="0"/>
              <a:t>or most employees there is no monthly premium for Medicare Part A. </a:t>
            </a:r>
            <a:r>
              <a:rPr lang="en-US" baseline="0" dirty="0"/>
              <a:t>Based on federal policy, some higher education employees might have to pay a premium for Part A. If you have to pay a Part A premium, you will pay it to the federal government</a:t>
            </a:r>
          </a:p>
          <a:p>
            <a:pPr marL="170171" indent="-170171">
              <a:buFont typeface="Arial" panose="020B0604020202020204" pitchFamily="34" charset="0"/>
              <a:buChar char="•"/>
            </a:pPr>
            <a:endParaRPr lang="en-US" baseline="0" dirty="0"/>
          </a:p>
          <a:p>
            <a:pPr marL="170171" indent="-170171">
              <a:buFont typeface="Arial" panose="020B0604020202020204" pitchFamily="34" charset="0"/>
              <a:buChar char="•"/>
            </a:pPr>
            <a:r>
              <a:rPr lang="en-US" dirty="0"/>
              <a:t>Part B:</a:t>
            </a:r>
            <a:r>
              <a:rPr lang="en-US" baseline="0" dirty="0"/>
              <a:t> Currently, </a:t>
            </a:r>
            <a:r>
              <a:rPr lang="en-US" dirty="0"/>
              <a:t>the</a:t>
            </a:r>
            <a:r>
              <a:rPr lang="en-US" baseline="0" dirty="0"/>
              <a:t> standard </a:t>
            </a:r>
            <a:r>
              <a:rPr lang="en-US" dirty="0"/>
              <a:t>monthly premium is </a:t>
            </a:r>
            <a:r>
              <a:rPr lang="en-US" b="1" dirty="0"/>
              <a:t>$174.70 (Premium</a:t>
            </a:r>
            <a:r>
              <a:rPr lang="en-US" b="1" baseline="0" dirty="0"/>
              <a:t> for 2023 was</a:t>
            </a:r>
            <a:r>
              <a:rPr lang="en-US" b="1" dirty="0"/>
              <a:t> $164.90.)</a:t>
            </a:r>
            <a:r>
              <a:rPr lang="en-US" dirty="0"/>
              <a:t> However, if you don’t sign up for Medicare Part B when you are </a:t>
            </a:r>
            <a:r>
              <a:rPr lang="en-US" b="0" i="0" dirty="0"/>
              <a:t>retired</a:t>
            </a:r>
            <a:r>
              <a:rPr lang="en-US" dirty="0"/>
              <a:t> and first eligible, your premium may go up 10% for each 12-month period you’re not enrolled. Your Part B premiums are set by and paid to the federal government, and so is the penalty for late enrollment. </a:t>
            </a:r>
          </a:p>
          <a:p>
            <a:pPr marL="170171" indent="-170171">
              <a:buFont typeface="Arial" panose="020B0604020202020204" pitchFamily="34" charset="0"/>
              <a:buChar char="•"/>
            </a:pPr>
            <a:endParaRPr lang="en-US" dirty="0"/>
          </a:p>
          <a:p>
            <a:pPr marL="170171" indent="-170171">
              <a:buFont typeface="Arial" panose="020B0604020202020204" pitchFamily="34" charset="0"/>
              <a:buChar char="•"/>
            </a:pPr>
            <a:r>
              <a:rPr lang="en-US" dirty="0"/>
              <a:t>Part C: If you choose</a:t>
            </a:r>
            <a:r>
              <a:rPr lang="en-US" baseline="0" dirty="0"/>
              <a:t> to enroll in </a:t>
            </a:r>
            <a:r>
              <a:rPr lang="en-US" dirty="0"/>
              <a:t>a</a:t>
            </a:r>
            <a:r>
              <a:rPr lang="en-US" baseline="0" dirty="0"/>
              <a:t> Part C</a:t>
            </a:r>
            <a:r>
              <a:rPr lang="en-US" dirty="0"/>
              <a:t> plan,</a:t>
            </a:r>
            <a:r>
              <a:rPr lang="en-US" baseline="0" dirty="0"/>
              <a:t> you have to pay an additional premium</a:t>
            </a:r>
            <a:r>
              <a:rPr lang="en-US" dirty="0"/>
              <a:t>. There is a premium</a:t>
            </a:r>
            <a:r>
              <a:rPr lang="en-US" baseline="0" dirty="0"/>
              <a:t> for the Medicare Advantage plan offered through ERS, but the state will pay at least 50% of that premium for retirees. How much the state pays depends primarily on your years of service. We’ll look at the cost later in the presentation. </a:t>
            </a:r>
          </a:p>
          <a:p>
            <a:pPr marL="0" indent="0">
              <a:buFont typeface="Arial" panose="020B0604020202020204" pitchFamily="34" charset="0"/>
              <a:buNone/>
            </a:pPr>
            <a:endParaRPr lang="en-US" dirty="0"/>
          </a:p>
          <a:p>
            <a:pPr marL="170171" indent="-170171">
              <a:buFont typeface="Arial" panose="020B0604020202020204" pitchFamily="34" charset="0"/>
              <a:buChar char="•"/>
            </a:pPr>
            <a:r>
              <a:rPr lang="en-US" dirty="0"/>
              <a:t>Part D:</a:t>
            </a:r>
            <a:r>
              <a:rPr lang="en-US" baseline="0" dirty="0"/>
              <a:t> </a:t>
            </a:r>
            <a:r>
              <a:rPr lang="en-US" dirty="0"/>
              <a:t>If you choose a private Part D plan, which covers</a:t>
            </a:r>
            <a:r>
              <a:rPr lang="en-US" baseline="0" dirty="0"/>
              <a:t> prescription drugs, </a:t>
            </a:r>
            <a:r>
              <a:rPr lang="en-US" dirty="0"/>
              <a:t>there may be a premium.</a:t>
            </a:r>
            <a:r>
              <a:rPr lang="en-US" baseline="0" dirty="0"/>
              <a:t> ERS provides Part D coverage at no costs to you with your selected health insurance benefits. </a:t>
            </a:r>
            <a:endParaRPr lang="en-US" dirty="0"/>
          </a:p>
          <a:p>
            <a:r>
              <a:rPr lang="en-US" dirty="0"/>
              <a:t> </a:t>
            </a:r>
          </a:p>
          <a:p>
            <a:r>
              <a:rPr lang="en-US" dirty="0"/>
              <a:t>When determining your </a:t>
            </a:r>
            <a:r>
              <a:rPr lang="en-US" b="0" dirty="0"/>
              <a:t>Medicare</a:t>
            </a:r>
            <a:r>
              <a:rPr lang="en-US" dirty="0"/>
              <a:t> premiums for Medicare</a:t>
            </a:r>
            <a:r>
              <a:rPr lang="en-US" baseline="0" dirty="0"/>
              <a:t> Parts A and B</a:t>
            </a:r>
            <a:r>
              <a:rPr lang="en-US" dirty="0"/>
              <a:t>, the SSA uses the most recent federal tax return provided by the IRS. </a:t>
            </a:r>
          </a:p>
          <a:p>
            <a:r>
              <a:rPr lang="en-US" dirty="0"/>
              <a:t> </a:t>
            </a:r>
          </a:p>
          <a:p>
            <a:r>
              <a:rPr lang="en-US" dirty="0"/>
              <a:t>Your premiums for Medicare Part B and, if applicable,</a:t>
            </a:r>
            <a:r>
              <a:rPr lang="en-US" baseline="0" dirty="0"/>
              <a:t> </a:t>
            </a:r>
            <a:r>
              <a:rPr lang="en-US" dirty="0"/>
              <a:t>Part D are based on your modified adjusted gross income reported on your most recent tax return, which is based on income from 2 years ago</a:t>
            </a:r>
            <a:r>
              <a:rPr lang="en-US" b="1" dirty="0"/>
              <a:t>. If the annual income was more than $103,000 (up from $97,000)</a:t>
            </a:r>
            <a:r>
              <a:rPr lang="en-US" b="1" baseline="0" dirty="0"/>
              <a:t> </a:t>
            </a:r>
            <a:r>
              <a:rPr lang="en-US" b="1" dirty="0"/>
              <a:t>if</a:t>
            </a:r>
            <a:r>
              <a:rPr lang="en-US" b="1" baseline="0" dirty="0"/>
              <a:t> you file an </a:t>
            </a:r>
            <a:r>
              <a:rPr lang="en-US" b="1" dirty="0"/>
              <a:t>individual tax return or $206,00 (up from $194,000)</a:t>
            </a:r>
            <a:r>
              <a:rPr lang="en-US" b="1" baseline="0" dirty="0"/>
              <a:t> </a:t>
            </a:r>
            <a:r>
              <a:rPr lang="en-US" b="1" dirty="0"/>
              <a:t>if</a:t>
            </a:r>
            <a:r>
              <a:rPr lang="en-US" b="1" baseline="0" dirty="0"/>
              <a:t> you’re married and file a </a:t>
            </a:r>
            <a:r>
              <a:rPr lang="en-US" b="1" dirty="0"/>
              <a:t>jointly</a:t>
            </a:r>
            <a:r>
              <a:rPr lang="en-US" dirty="0"/>
              <a:t>, you may be subject to the Income-Related Monthly Adjustment Amount (IRMAA). You will pay a higher monthly premium for Medicare Part B and, if applicable, an additional cost for Medicare Part D. </a:t>
            </a:r>
          </a:p>
          <a:p>
            <a:r>
              <a:rPr lang="en-US" dirty="0"/>
              <a:t> </a:t>
            </a:r>
          </a:p>
          <a:p>
            <a:r>
              <a:rPr lang="en-US" b="1" dirty="0"/>
              <a:t>This</a:t>
            </a:r>
            <a:r>
              <a:rPr lang="en-US" b="1" baseline="0" dirty="0"/>
              <a:t> amount can be changed (for example, if your income changes) by contacting Social Security. </a:t>
            </a:r>
            <a:endParaRPr lang="en-US" b="1" dirty="0"/>
          </a:p>
          <a:p>
            <a:endParaRPr lang="en-US" dirty="0"/>
          </a:p>
          <a:p>
            <a:r>
              <a:rPr lang="en-US" dirty="0"/>
              <a:t>Higher Medicare premiums affect fewer than 5 percent of people with Medicare. If you are subject to IRMAA, the Social Security Administration will notify you by mail.</a:t>
            </a:r>
          </a:p>
          <a:p>
            <a:r>
              <a:rPr lang="en-US" dirty="0"/>
              <a:t> </a:t>
            </a:r>
          </a:p>
          <a:p>
            <a:r>
              <a:rPr lang="en-US" dirty="0"/>
              <a:t>For inquiries about how your Medicare Premiums will be calculated, contact the SSA.</a:t>
            </a:r>
          </a:p>
          <a:p>
            <a:endParaRPr lang="en-US" dirty="0"/>
          </a:p>
        </p:txBody>
      </p:sp>
      <p:sp>
        <p:nvSpPr>
          <p:cNvPr id="4" name="Slide Number Placeholder 3"/>
          <p:cNvSpPr>
            <a:spLocks noGrp="1"/>
          </p:cNvSpPr>
          <p:nvPr>
            <p:ph type="sldNum" sz="quarter" idx="10"/>
          </p:nvPr>
        </p:nvSpPr>
        <p:spPr/>
        <p:txBody>
          <a:bodyPr/>
          <a:lstStyle/>
          <a:p>
            <a:fld id="{E9935649-F994-4D97-AC09-6340AF03C274}" type="slidenum">
              <a:rPr lang="en-US" smtClean="0"/>
              <a:t>6</a:t>
            </a:fld>
            <a:endParaRPr lang="en-US"/>
          </a:p>
        </p:txBody>
      </p:sp>
    </p:spTree>
    <p:extLst>
      <p:ext uri="{BB962C8B-B14F-4D97-AF65-F5344CB8AC3E}">
        <p14:creationId xmlns:p14="http://schemas.microsoft.com/office/powerpoint/2010/main" val="2592853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You will be required</a:t>
            </a:r>
            <a:r>
              <a:rPr lang="en-US" b="0" baseline="0" dirty="0"/>
              <a:t> to pay your Medicare premiums for Part B to the federal government. The state does not cover this cost for you. </a:t>
            </a:r>
            <a:endParaRPr lang="en-US" b="0" dirty="0"/>
          </a:p>
          <a:p>
            <a:endParaRPr lang="en-US" b="0" dirty="0"/>
          </a:p>
          <a:p>
            <a:endParaRPr lang="en-US" b="0" dirty="0"/>
          </a:p>
          <a:p>
            <a:r>
              <a:rPr lang="en-US" b="0" dirty="0"/>
              <a:t>If you’re already drawing your SSA benefit, your Medicare premium will be deducted from your SSA payment automatically. </a:t>
            </a:r>
          </a:p>
          <a:p>
            <a:endParaRPr lang="en-US" b="0" dirty="0"/>
          </a:p>
          <a:p>
            <a:r>
              <a:rPr lang="en-US" b="0" dirty="0"/>
              <a:t>If you are not drawing your SSA</a:t>
            </a:r>
            <a:r>
              <a:rPr lang="en-US" b="0" baseline="0" dirty="0"/>
              <a:t> benefits, you will have four other ways to pay your Medicare premiums. </a:t>
            </a:r>
          </a:p>
          <a:p>
            <a:endParaRPr lang="en-US" b="0" baseline="0" dirty="0"/>
          </a:p>
          <a:p>
            <a:r>
              <a:rPr lang="en-US" b="0" baseline="0" dirty="0"/>
              <a:t>The fastest way to pay, according to Medicare, is paying online through your secure Medicare account. </a:t>
            </a:r>
          </a:p>
          <a:p>
            <a:endParaRPr lang="en-US" b="0" baseline="0" dirty="0"/>
          </a:p>
          <a:p>
            <a:r>
              <a:rPr lang="en-US" b="0" baseline="0" dirty="0"/>
              <a:t>You can also sign up for Medicare Easy Pay, this service is free and Medicare will automatically deduct the premium payment from your saving or checking account each month. </a:t>
            </a:r>
          </a:p>
          <a:p>
            <a:endParaRPr lang="en-US" b="0" baseline="0" dirty="0"/>
          </a:p>
          <a:p>
            <a:r>
              <a:rPr lang="en-US" b="0" baseline="0" dirty="0"/>
              <a:t>You can pay directly from your savings or checking account through your bank’s online bill payment service. </a:t>
            </a:r>
          </a:p>
          <a:p>
            <a:endParaRPr lang="en-US" b="0" baseline="0" dirty="0"/>
          </a:p>
          <a:p>
            <a:r>
              <a:rPr lang="en-US" b="0" baseline="0" dirty="0"/>
              <a:t>Finally, you can mail your payments to Medicare. You would fill out the payment coupon on the bottom of your bill and send it in with your payment. </a:t>
            </a:r>
            <a:endParaRPr lang="en-US" b="0" dirty="0"/>
          </a:p>
          <a:p>
            <a:endParaRPr lang="en-US" b="0" dirty="0"/>
          </a:p>
          <a:p>
            <a:r>
              <a:rPr lang="en-US" b="0" dirty="0"/>
              <a:t>If you need assistance paying your Medicare premium or have additional questions, contact Medicare for more information. </a:t>
            </a:r>
          </a:p>
          <a:p>
            <a:endParaRPr lang="en-US" b="0" dirty="0"/>
          </a:p>
        </p:txBody>
      </p:sp>
      <p:sp>
        <p:nvSpPr>
          <p:cNvPr id="4" name="Slide Number Placeholder 3"/>
          <p:cNvSpPr>
            <a:spLocks noGrp="1"/>
          </p:cNvSpPr>
          <p:nvPr>
            <p:ph type="sldNum" sz="quarter" idx="10"/>
          </p:nvPr>
        </p:nvSpPr>
        <p:spPr/>
        <p:txBody>
          <a:bodyPr/>
          <a:lstStyle/>
          <a:p>
            <a:fld id="{E9935649-F994-4D97-AC09-6340AF03C274}" type="slidenum">
              <a:rPr lang="en-US" smtClean="0"/>
              <a:t>7</a:t>
            </a:fld>
            <a:endParaRPr lang="en-US"/>
          </a:p>
        </p:txBody>
      </p:sp>
    </p:spTree>
    <p:extLst>
      <p:ext uri="{BB962C8B-B14F-4D97-AF65-F5344CB8AC3E}">
        <p14:creationId xmlns:p14="http://schemas.microsoft.com/office/powerpoint/2010/main" val="2096880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retired and approaching age 65 or you’re under age 65 but eligible due to a disability, you’ll</a:t>
            </a:r>
            <a:r>
              <a:rPr lang="en-US" baseline="0" dirty="0"/>
              <a:t> want to enroll in Medicare. </a:t>
            </a:r>
            <a:endParaRPr lang="en-US" dirty="0"/>
          </a:p>
          <a:p>
            <a:endParaRPr lang="en-US" dirty="0"/>
          </a:p>
        </p:txBody>
      </p:sp>
      <p:sp>
        <p:nvSpPr>
          <p:cNvPr id="4" name="Slide Number Placeholder 3"/>
          <p:cNvSpPr>
            <a:spLocks noGrp="1"/>
          </p:cNvSpPr>
          <p:nvPr>
            <p:ph type="sldNum" sz="quarter" idx="10"/>
          </p:nvPr>
        </p:nvSpPr>
        <p:spPr/>
        <p:txBody>
          <a:bodyPr/>
          <a:lstStyle/>
          <a:p>
            <a:fld id="{E9935649-F994-4D97-AC09-6340AF03C274}" type="slidenum">
              <a:rPr lang="en-US" smtClean="0"/>
              <a:t>8</a:t>
            </a:fld>
            <a:endParaRPr lang="en-US"/>
          </a:p>
        </p:txBody>
      </p:sp>
    </p:spTree>
    <p:extLst>
      <p:ext uri="{BB962C8B-B14F-4D97-AF65-F5344CB8AC3E}">
        <p14:creationId xmlns:p14="http://schemas.microsoft.com/office/powerpoint/2010/main" val="316735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most cases, if you’re already drawing SSA benefits, you’ll be automatically enrolled in Medicare Part A and Part B. The coverage will be effective the first day of the month you turn 65. </a:t>
            </a:r>
          </a:p>
          <a:p>
            <a:endParaRPr lang="en-US" dirty="0"/>
          </a:p>
          <a:p>
            <a:r>
              <a:rPr lang="en-US" dirty="0"/>
              <a:t>If you’re under 65 and certified disabled by the SSA you may be automatically enrolled in Medicare Part A and Part B after you’ve received Social Security Disability payments for 24 months.</a:t>
            </a:r>
          </a:p>
          <a:p>
            <a:endParaRPr lang="en-US" dirty="0"/>
          </a:p>
          <a:p>
            <a:pPr defTabSz="907633">
              <a:defRPr/>
            </a:pPr>
            <a:r>
              <a:rPr lang="en-US" dirty="0"/>
              <a:t>If you are automatically enrolled in Medicare Part A and Part B, the Social Security Administration (SSA) will mail you your Medicare ID</a:t>
            </a:r>
            <a:r>
              <a:rPr lang="en-US" baseline="0" dirty="0"/>
              <a:t> card. When you receive your card, call ERS and provide your Medicare information so that we can update your record and enroll you in our part d prescription drug coverage and, if you choose, our Medicare Advantage plan. </a:t>
            </a:r>
            <a:endParaRPr lang="en-US" dirty="0"/>
          </a:p>
          <a:p>
            <a:endParaRPr lang="en-US" dirty="0"/>
          </a:p>
          <a:p>
            <a:r>
              <a:rPr lang="en-US" dirty="0"/>
              <a:t>We’ll talk about what you need to do if you plan to work past the age of 65 in the next few slides.</a:t>
            </a:r>
          </a:p>
          <a:p>
            <a:endParaRPr lang="en-US" dirty="0"/>
          </a:p>
        </p:txBody>
      </p:sp>
      <p:sp>
        <p:nvSpPr>
          <p:cNvPr id="4" name="Slide Number Placeholder 3"/>
          <p:cNvSpPr>
            <a:spLocks noGrp="1"/>
          </p:cNvSpPr>
          <p:nvPr>
            <p:ph type="sldNum" sz="quarter" idx="10"/>
          </p:nvPr>
        </p:nvSpPr>
        <p:spPr/>
        <p:txBody>
          <a:bodyPr/>
          <a:lstStyle/>
          <a:p>
            <a:fld id="{E9935649-F994-4D97-AC09-6340AF03C274}" type="slidenum">
              <a:rPr lang="en-US" smtClean="0"/>
              <a:t>9</a:t>
            </a:fld>
            <a:endParaRPr lang="en-US"/>
          </a:p>
        </p:txBody>
      </p:sp>
    </p:spTree>
    <p:extLst>
      <p:ext uri="{BB962C8B-B14F-4D97-AF65-F5344CB8AC3E}">
        <p14:creationId xmlns:p14="http://schemas.microsoft.com/office/powerpoint/2010/main" val="3007279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400799"/>
          </a:xfrm>
          <a:prstGeom prst="rect">
            <a:avLst/>
          </a:prstGeom>
        </p:spPr>
      </p:pic>
      <p:sp>
        <p:nvSpPr>
          <p:cNvPr id="2" name="Title 1"/>
          <p:cNvSpPr>
            <a:spLocks noGrp="1"/>
          </p:cNvSpPr>
          <p:nvPr>
            <p:ph type="ctrTitle"/>
          </p:nvPr>
        </p:nvSpPr>
        <p:spPr>
          <a:xfrm>
            <a:off x="685800" y="1825625"/>
            <a:ext cx="77724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3581400"/>
            <a:ext cx="6400800" cy="1752600"/>
          </a:xfrm>
        </p:spPr>
        <p:txBody>
          <a:bodyPr>
            <a:normAutofit/>
          </a:bodyPr>
          <a:lstStyle>
            <a:lvl1pPr marL="0" indent="0" algn="ctr">
              <a:buNone/>
              <a:defRPr sz="2400">
                <a:solidFill>
                  <a:srgbClr val="6C3C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1206245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0" y="0"/>
            <a:ext cx="9144000" cy="6400800"/>
          </a:xfrm>
        </p:spPr>
        <p:txBody>
          <a:bodyPr/>
          <a:lstStyle>
            <a:lvl1pPr>
              <a:defRPr sz="2800"/>
            </a:lvl1pPr>
            <a:lvl2pPr>
              <a:defRPr sz="2400"/>
            </a:lvl2pPr>
            <a:lvl3pPr>
              <a:defRPr sz="2000"/>
            </a:lvl3pPr>
            <a:lvl4pPr>
              <a:defRPr sz="1600"/>
            </a:lvl4pPr>
          </a:lstStyle>
          <a:p>
            <a:pPr lvl="0"/>
            <a:endParaRPr lang="en-US" dirty="0"/>
          </a:p>
        </p:txBody>
      </p:sp>
      <p:sp>
        <p:nvSpPr>
          <p:cNvPr id="3" name="Content Placeholder 2"/>
          <p:cNvSpPr>
            <a:spLocks noGrp="1"/>
          </p:cNvSpPr>
          <p:nvPr>
            <p:ph idx="10"/>
          </p:nvPr>
        </p:nvSpPr>
        <p:spPr>
          <a:xfrm>
            <a:off x="9296400" y="2286000"/>
            <a:ext cx="990600" cy="990600"/>
          </a:xfrm>
        </p:spPr>
        <p:txBody>
          <a:bodyPr/>
          <a:lstStyle>
            <a:lvl1pPr>
              <a:defRPr sz="2800"/>
            </a:lvl1pPr>
            <a:lvl2pPr>
              <a:defRPr sz="2400"/>
            </a:lvl2pPr>
            <a:lvl3pPr>
              <a:defRPr sz="2000"/>
            </a:lvl3pPr>
            <a:lvl4pPr>
              <a:defRPr sz="1600"/>
            </a:lvl4pPr>
          </a:lstStyle>
          <a:p>
            <a:pPr lvl="0"/>
            <a:endParaRPr lang="en-US" dirty="0"/>
          </a:p>
        </p:txBody>
      </p:sp>
    </p:spTree>
    <p:extLst>
      <p:ext uri="{BB962C8B-B14F-4D97-AF65-F5344CB8AC3E}">
        <p14:creationId xmlns:p14="http://schemas.microsoft.com/office/powerpoint/2010/main" val="88751511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b="11169"/>
          <a:stretch/>
        </p:blipFill>
        <p:spPr>
          <a:xfrm>
            <a:off x="0" y="673338"/>
            <a:ext cx="9144000" cy="5727463"/>
          </a:xfrm>
          <a:prstGeom prst="rect">
            <a:avLst/>
          </a:prstGeom>
        </p:spPr>
      </p:pic>
      <p:sp>
        <p:nvSpPr>
          <p:cNvPr id="2" name="Title 1"/>
          <p:cNvSpPr>
            <a:spLocks noGrp="1"/>
          </p:cNvSpPr>
          <p:nvPr>
            <p:ph type="title"/>
          </p:nvPr>
        </p:nvSpPr>
        <p:spPr/>
        <p:txBody>
          <a:bodyPr anchor="ctr"/>
          <a:lstStyle/>
          <a:p>
            <a:r>
              <a:rPr lang="en-US" dirty="0"/>
              <a:t>Click to edit Master title style</a:t>
            </a:r>
          </a:p>
        </p:txBody>
      </p:sp>
      <p:sp>
        <p:nvSpPr>
          <p:cNvPr id="3" name="Content Placeholder 2"/>
          <p:cNvSpPr>
            <a:spLocks noGrp="1"/>
          </p:cNvSpPr>
          <p:nvPr>
            <p:ph idx="1"/>
          </p:nvPr>
        </p:nvSpPr>
        <p:spPr>
          <a:xfrm>
            <a:off x="457200" y="1600201"/>
            <a:ext cx="4114800" cy="3886200"/>
          </a:xfrm>
        </p:spPr>
        <p:txBody>
          <a:bodyPr/>
          <a:lstStyle>
            <a:lvl1pPr>
              <a:defRPr sz="2800"/>
            </a:lvl1pPr>
            <a:lvl2pPr>
              <a:defRPr sz="2400"/>
            </a:lvl2pPr>
            <a:lvl3pPr>
              <a:defRPr sz="2000"/>
            </a:lvl3pPr>
            <a:lvl4pPr>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2"/>
          <p:cNvSpPr>
            <a:spLocks noGrp="1"/>
          </p:cNvSpPr>
          <p:nvPr>
            <p:ph idx="10"/>
          </p:nvPr>
        </p:nvSpPr>
        <p:spPr>
          <a:xfrm>
            <a:off x="4876800" y="1600201"/>
            <a:ext cx="3810000" cy="1752600"/>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8" name="Content Placeholder 2"/>
          <p:cNvSpPr>
            <a:spLocks noGrp="1"/>
          </p:cNvSpPr>
          <p:nvPr>
            <p:ph idx="11"/>
          </p:nvPr>
        </p:nvSpPr>
        <p:spPr>
          <a:xfrm>
            <a:off x="4876800" y="3733800"/>
            <a:ext cx="3810000" cy="1752600"/>
          </a:xfrm>
        </p:spPr>
        <p:txBody>
          <a:bodyPr/>
          <a:lstStyle>
            <a:lvl1pPr>
              <a:defRPr sz="2800"/>
            </a:lvl1pPr>
            <a:lvl2pPr>
              <a:defRPr sz="2400"/>
            </a:lvl2pPr>
          </a:lstStyle>
          <a:p>
            <a:pPr lvl="0"/>
            <a:r>
              <a:rPr lang="en-US" dirty="0"/>
              <a:t>Click to edit Master text styles</a:t>
            </a:r>
          </a:p>
          <a:p>
            <a:pPr lvl="1"/>
            <a:r>
              <a:rPr lang="en-US" dirty="0"/>
              <a:t>Second level</a:t>
            </a:r>
          </a:p>
        </p:txBody>
      </p:sp>
      <p:cxnSp>
        <p:nvCxnSpPr>
          <p:cNvPr id="6" name="Straight Connector 5"/>
          <p:cNvCxnSpPr/>
          <p:nvPr userDrawn="1"/>
        </p:nvCxnSpPr>
        <p:spPr>
          <a:xfrm>
            <a:off x="0" y="1371600"/>
            <a:ext cx="914400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6093" y="325543"/>
            <a:ext cx="1154798" cy="644313"/>
          </a:xfrm>
          <a:prstGeom prst="rect">
            <a:avLst/>
          </a:prstGeom>
        </p:spPr>
      </p:pic>
      <p:sp>
        <p:nvSpPr>
          <p:cNvPr id="13" name="Content Placeholder 2"/>
          <p:cNvSpPr>
            <a:spLocks noGrp="1"/>
          </p:cNvSpPr>
          <p:nvPr>
            <p:ph idx="14"/>
          </p:nvPr>
        </p:nvSpPr>
        <p:spPr>
          <a:xfrm>
            <a:off x="-4038600" y="2157153"/>
            <a:ext cx="3810000" cy="1752600"/>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14" name="Content Placeholder 2"/>
          <p:cNvSpPr>
            <a:spLocks noGrp="1"/>
          </p:cNvSpPr>
          <p:nvPr>
            <p:ph idx="15"/>
          </p:nvPr>
        </p:nvSpPr>
        <p:spPr>
          <a:xfrm>
            <a:off x="-4038600" y="0"/>
            <a:ext cx="3810000" cy="1752600"/>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15" name="Content Placeholder 2"/>
          <p:cNvSpPr>
            <a:spLocks noGrp="1"/>
          </p:cNvSpPr>
          <p:nvPr>
            <p:ph idx="16"/>
          </p:nvPr>
        </p:nvSpPr>
        <p:spPr>
          <a:xfrm>
            <a:off x="-4038600" y="4267200"/>
            <a:ext cx="3810000" cy="1752600"/>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16" name="Content Placeholder 2"/>
          <p:cNvSpPr>
            <a:spLocks noGrp="1"/>
          </p:cNvSpPr>
          <p:nvPr>
            <p:ph idx="17"/>
          </p:nvPr>
        </p:nvSpPr>
        <p:spPr>
          <a:xfrm>
            <a:off x="9448800" y="2157153"/>
            <a:ext cx="3810000" cy="1752600"/>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17" name="Content Placeholder 2"/>
          <p:cNvSpPr>
            <a:spLocks noGrp="1"/>
          </p:cNvSpPr>
          <p:nvPr>
            <p:ph idx="18"/>
          </p:nvPr>
        </p:nvSpPr>
        <p:spPr>
          <a:xfrm>
            <a:off x="9448800" y="0"/>
            <a:ext cx="3810000" cy="1752600"/>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18" name="Content Placeholder 2"/>
          <p:cNvSpPr>
            <a:spLocks noGrp="1"/>
          </p:cNvSpPr>
          <p:nvPr>
            <p:ph idx="19"/>
          </p:nvPr>
        </p:nvSpPr>
        <p:spPr>
          <a:xfrm>
            <a:off x="9448800" y="4267200"/>
            <a:ext cx="3810000" cy="1752600"/>
          </a:xfrm>
        </p:spPr>
        <p:txBody>
          <a:bodyPr/>
          <a:lstStyle>
            <a:lvl1pPr>
              <a:defRPr sz="2800"/>
            </a:lvl1pPr>
            <a:lvl2pPr>
              <a:defRPr sz="24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5632735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6705600" cy="1066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600200"/>
            <a:ext cx="8275324"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Rectangle 6"/>
          <p:cNvSpPr/>
          <p:nvPr userDrawn="1"/>
        </p:nvSpPr>
        <p:spPr>
          <a:xfrm>
            <a:off x="0" y="6397890"/>
            <a:ext cx="9144000" cy="46011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5983452" y="6516542"/>
            <a:ext cx="2759025" cy="289310"/>
          </a:xfrm>
          <a:prstGeom prst="rect">
            <a:avLst/>
          </a:prstGeom>
        </p:spPr>
        <p:txBody>
          <a:bodyPr wrap="none">
            <a:spAutoFit/>
          </a:bodyPr>
          <a:lstStyle/>
          <a:p>
            <a:pPr algn="r">
              <a:lnSpc>
                <a:spcPct val="80000"/>
              </a:lnSpc>
            </a:pPr>
            <a:r>
              <a:rPr lang="en-US" sz="1600" spc="0" dirty="0">
                <a:solidFill>
                  <a:schemeClr val="bg1"/>
                </a:solidFill>
                <a:latin typeface="Trajan Pro"/>
                <a:cs typeface="Trajan Pro"/>
              </a:rPr>
              <a:t>MEDICARE PREPARATION</a:t>
            </a:r>
          </a:p>
        </p:txBody>
      </p:sp>
    </p:spTree>
    <p:extLst>
      <p:ext uri="{BB962C8B-B14F-4D97-AF65-F5344CB8AC3E}">
        <p14:creationId xmlns:p14="http://schemas.microsoft.com/office/powerpoint/2010/main" val="23475009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914400" rtl="0" eaLnBrk="1" latinLnBrk="0" hangingPunct="1">
        <a:spcBef>
          <a:spcPct val="0"/>
        </a:spcBef>
        <a:buNone/>
        <a:defRPr sz="3600" b="1" kern="1200" baseline="0">
          <a:solidFill>
            <a:srgbClr val="6C3C00"/>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1sKH7qJjdAhVQh-AKHdgsAHQQjRx6BAgBEAU&amp;url=https://nicholasfinancial.com/?page_id%3D7039&amp;psig=AOvVaw00wTyGMSrDbAfGA5agtrlN&amp;ust=1535839758093550"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081281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72743"/>
            <a:ext cx="9144000" cy="871172"/>
          </a:xfrm>
          <a:prstGeom prst="rect">
            <a:avLst/>
          </a:prstGeom>
          <a:solidFill>
            <a:srgbClr val="497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Initial Enrollment Period</a:t>
            </a:r>
          </a:p>
        </p:txBody>
      </p:sp>
      <p:sp>
        <p:nvSpPr>
          <p:cNvPr id="3" name="Content Placeholder 2"/>
          <p:cNvSpPr>
            <a:spLocks noGrp="1"/>
          </p:cNvSpPr>
          <p:nvPr>
            <p:ph idx="1"/>
          </p:nvPr>
        </p:nvSpPr>
        <p:spPr>
          <a:xfrm>
            <a:off x="457199" y="1600200"/>
            <a:ext cx="5424986" cy="3375729"/>
          </a:xfrm>
        </p:spPr>
        <p:txBody>
          <a:bodyPr>
            <a:normAutofit fontScale="70000" lnSpcReduction="20000"/>
          </a:bodyPr>
          <a:lstStyle/>
          <a:p>
            <a:r>
              <a:rPr lang="en-US" sz="4000" dirty="0"/>
              <a:t>If you’re </a:t>
            </a:r>
            <a:r>
              <a:rPr lang="en-US" sz="4000" b="1" i="1" dirty="0"/>
              <a:t>retired</a:t>
            </a:r>
            <a:r>
              <a:rPr lang="en-US" sz="4000" dirty="0"/>
              <a:t> and not receiving SSA benefits enroll during the:</a:t>
            </a:r>
          </a:p>
          <a:p>
            <a:pPr marL="457200" indent="-230188">
              <a:buFont typeface="Arial" panose="020B0604020202020204" pitchFamily="34" charset="0"/>
              <a:buChar char="•"/>
            </a:pPr>
            <a:r>
              <a:rPr lang="en-US" sz="4000" dirty="0"/>
              <a:t>three months prior to your </a:t>
            </a:r>
            <a:br>
              <a:rPr lang="en-US" sz="4000" dirty="0"/>
            </a:br>
            <a:r>
              <a:rPr lang="en-US" sz="4000" dirty="0"/>
              <a:t>65</a:t>
            </a:r>
            <a:r>
              <a:rPr lang="en-US" sz="4000" baseline="30000" dirty="0"/>
              <a:t>th</a:t>
            </a:r>
            <a:r>
              <a:rPr lang="en-US" sz="4000" dirty="0"/>
              <a:t> birthday,</a:t>
            </a:r>
          </a:p>
          <a:p>
            <a:pPr marL="457200" indent="-230188">
              <a:buFont typeface="Arial" panose="020B0604020202020204" pitchFamily="34" charset="0"/>
              <a:buChar char="•"/>
            </a:pPr>
            <a:endParaRPr lang="en-US" sz="1000" dirty="0"/>
          </a:p>
          <a:p>
            <a:pPr marL="457200" indent="-230188">
              <a:buFont typeface="Arial" panose="020B0604020202020204" pitchFamily="34" charset="0"/>
              <a:buChar char="•"/>
            </a:pPr>
            <a:r>
              <a:rPr lang="en-US" sz="4000" dirty="0"/>
              <a:t>month of your 65</a:t>
            </a:r>
            <a:r>
              <a:rPr lang="en-US" sz="4000" baseline="30000" dirty="0"/>
              <a:t>th</a:t>
            </a:r>
            <a:r>
              <a:rPr lang="en-US" sz="4000" dirty="0"/>
              <a:t> birthday or</a:t>
            </a:r>
          </a:p>
          <a:p>
            <a:pPr marL="457200" indent="-230188">
              <a:buFont typeface="Arial" panose="020B0604020202020204" pitchFamily="34" charset="0"/>
              <a:buChar char="•"/>
            </a:pPr>
            <a:endParaRPr lang="en-US" sz="1000" dirty="0"/>
          </a:p>
          <a:p>
            <a:pPr marL="457200" indent="-230188">
              <a:buFont typeface="Arial" panose="020B0604020202020204" pitchFamily="34" charset="0"/>
              <a:buChar char="•"/>
            </a:pPr>
            <a:r>
              <a:rPr lang="en-US" sz="4000" dirty="0"/>
              <a:t>three months after your </a:t>
            </a:r>
            <a:br>
              <a:rPr lang="en-US" sz="4000" dirty="0"/>
            </a:br>
            <a:r>
              <a:rPr lang="en-US" sz="4000" dirty="0"/>
              <a:t>65</a:t>
            </a:r>
            <a:r>
              <a:rPr lang="en-US" sz="4000" baseline="30000" dirty="0"/>
              <a:t>th</a:t>
            </a:r>
            <a:r>
              <a:rPr lang="en-US" sz="4000" dirty="0"/>
              <a:t> birthday.</a:t>
            </a:r>
          </a:p>
          <a:p>
            <a:endParaRPr lang="en-US" dirty="0"/>
          </a:p>
        </p:txBody>
      </p:sp>
      <p:sp>
        <p:nvSpPr>
          <p:cNvPr id="13" name="Content Placeholder 3"/>
          <p:cNvSpPr>
            <a:spLocks noGrp="1"/>
          </p:cNvSpPr>
          <p:nvPr>
            <p:ph idx="10"/>
          </p:nvPr>
        </p:nvSpPr>
        <p:spPr>
          <a:xfrm>
            <a:off x="1473389" y="5114320"/>
            <a:ext cx="7491501" cy="788016"/>
          </a:xfrm>
        </p:spPr>
        <p:txBody>
          <a:bodyPr>
            <a:normAutofit/>
          </a:bodyPr>
          <a:lstStyle/>
          <a:p>
            <a:r>
              <a:rPr lang="en-US" sz="2200" b="1" dirty="0">
                <a:solidFill>
                  <a:schemeClr val="bg1"/>
                </a:solidFill>
              </a:rPr>
              <a:t>If you miss your initial enrollment period </a:t>
            </a:r>
            <a:br>
              <a:rPr lang="en-US" sz="2200" b="1" dirty="0">
                <a:solidFill>
                  <a:schemeClr val="bg1"/>
                </a:solidFill>
              </a:rPr>
            </a:br>
            <a:r>
              <a:rPr lang="en-US" sz="2200" b="1" dirty="0">
                <a:solidFill>
                  <a:schemeClr val="bg1"/>
                </a:solidFill>
              </a:rPr>
              <a:t>you will have a penalty for signing up late. </a:t>
            </a:r>
          </a:p>
        </p:txBody>
      </p:sp>
      <p:pic>
        <p:nvPicPr>
          <p:cNvPr id="14" name="Content Placehold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156" y="4975929"/>
            <a:ext cx="1064798" cy="1064798"/>
          </a:xfrm>
          <a:prstGeom prst="rect">
            <a:avLst/>
          </a:prstGeom>
        </p:spPr>
      </p:pic>
      <p:pic>
        <p:nvPicPr>
          <p:cNvPr id="16" name="Content Placeholder 3"/>
          <p:cNvPicPr>
            <a:picLocks noGrp="1" noChangeAspect="1"/>
          </p:cNvPicPr>
          <p:nvPr>
            <p:ph idx="18"/>
          </p:nvPr>
        </p:nvPicPr>
        <p:blipFill>
          <a:blip r:embed="rId4" cstate="print">
            <a:extLst>
              <a:ext uri="{28A0092B-C50C-407E-A947-70E740481C1C}">
                <a14:useLocalDpi xmlns:a14="http://schemas.microsoft.com/office/drawing/2010/main" val="0"/>
              </a:ext>
            </a:extLst>
          </a:blip>
          <a:stretch>
            <a:fillRect/>
          </a:stretch>
        </p:blipFill>
        <p:spPr>
          <a:xfrm>
            <a:off x="6881091" y="2456684"/>
            <a:ext cx="1773762" cy="1994007"/>
          </a:xfrm>
        </p:spPr>
      </p:pic>
    </p:spTree>
    <p:extLst>
      <p:ext uri="{BB962C8B-B14F-4D97-AF65-F5344CB8AC3E}">
        <p14:creationId xmlns:p14="http://schemas.microsoft.com/office/powerpoint/2010/main" val="318420696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Past Age 65</a:t>
            </a:r>
          </a:p>
        </p:txBody>
      </p:sp>
      <p:sp>
        <p:nvSpPr>
          <p:cNvPr id="3" name="Content Placeholder 2"/>
          <p:cNvSpPr>
            <a:spLocks noGrp="1"/>
          </p:cNvSpPr>
          <p:nvPr>
            <p:ph idx="1"/>
          </p:nvPr>
        </p:nvSpPr>
        <p:spPr>
          <a:xfrm>
            <a:off x="247156" y="1536056"/>
            <a:ext cx="8512699" cy="1024264"/>
          </a:xfrm>
        </p:spPr>
        <p:txBody>
          <a:bodyPr>
            <a:normAutofit fontScale="85000" lnSpcReduction="20000"/>
          </a:bodyPr>
          <a:lstStyle/>
          <a:p>
            <a:pPr marL="227012"/>
            <a:r>
              <a:rPr lang="en-US" b="1" dirty="0"/>
              <a:t>Active employees working for a state agency or higher education institution and their Medicare- eligible dependents can delay Medicare Part B.</a:t>
            </a:r>
            <a:endParaRPr lang="en-US" sz="1200" dirty="0"/>
          </a:p>
        </p:txBody>
      </p:sp>
      <p:sp>
        <p:nvSpPr>
          <p:cNvPr id="13" name="Content Placeholder 3"/>
          <p:cNvSpPr>
            <a:spLocks noGrp="1"/>
          </p:cNvSpPr>
          <p:nvPr>
            <p:ph idx="10"/>
          </p:nvPr>
        </p:nvSpPr>
        <p:spPr>
          <a:xfrm>
            <a:off x="1597076" y="3948695"/>
            <a:ext cx="7140524" cy="924437"/>
          </a:xfrm>
        </p:spPr>
        <p:txBody>
          <a:bodyPr>
            <a:noAutofit/>
          </a:bodyPr>
          <a:lstStyle/>
          <a:p>
            <a:r>
              <a:rPr lang="en-US" sz="2600" dirty="0"/>
              <a:t>SSA will send you a form your employer must fill out to verify your employment.</a:t>
            </a:r>
          </a:p>
        </p:txBody>
      </p:sp>
      <p:sp>
        <p:nvSpPr>
          <p:cNvPr id="9" name="Content Placeholder 2"/>
          <p:cNvSpPr>
            <a:spLocks noGrp="1"/>
          </p:cNvSpPr>
          <p:nvPr>
            <p:ph idx="1"/>
          </p:nvPr>
        </p:nvSpPr>
        <p:spPr>
          <a:xfrm>
            <a:off x="1403394" y="5162605"/>
            <a:ext cx="6929345" cy="1022744"/>
          </a:xfrm>
        </p:spPr>
        <p:txBody>
          <a:bodyPr>
            <a:normAutofit/>
          </a:bodyPr>
          <a:lstStyle/>
          <a:p>
            <a:pPr marL="227012"/>
            <a:r>
              <a:rPr lang="en-US" sz="2600" dirty="0"/>
              <a:t>You can enroll in Medicare Part A even if you’re delaying Medicare Part B.</a:t>
            </a:r>
          </a:p>
        </p:txBody>
      </p:sp>
      <p:sp>
        <p:nvSpPr>
          <p:cNvPr id="10" name="Content Placeholder 2"/>
          <p:cNvSpPr>
            <a:spLocks noGrp="1"/>
          </p:cNvSpPr>
          <p:nvPr>
            <p:ph idx="1"/>
          </p:nvPr>
        </p:nvSpPr>
        <p:spPr>
          <a:xfrm>
            <a:off x="1311954" y="2737114"/>
            <a:ext cx="7476446" cy="1034787"/>
          </a:xfrm>
        </p:spPr>
        <p:txBody>
          <a:bodyPr>
            <a:normAutofit/>
          </a:bodyPr>
          <a:lstStyle/>
          <a:p>
            <a:pPr marL="227012"/>
            <a:r>
              <a:rPr lang="en-US" sz="2600" dirty="0"/>
              <a:t>Contact SSA </a:t>
            </a:r>
            <a:r>
              <a:rPr lang="en-US" sz="2600" b="1" dirty="0"/>
              <a:t>before</a:t>
            </a:r>
            <a:r>
              <a:rPr lang="en-US" sz="2600" dirty="0"/>
              <a:t> your retirement date to enroll yourself or dependent in Medicare Part B.</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4118" y="2800976"/>
            <a:ext cx="778485" cy="778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94118" y="5162605"/>
            <a:ext cx="826352" cy="82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94118" y="3981790"/>
            <a:ext cx="778485" cy="778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8215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Medicare and Your State </a:t>
            </a:r>
            <a:br>
              <a:rPr lang="en-US" dirty="0"/>
            </a:br>
            <a:r>
              <a:rPr lang="en-US" dirty="0"/>
              <a:t>Health Insurance</a:t>
            </a:r>
          </a:p>
        </p:txBody>
      </p:sp>
      <p:pic>
        <p:nvPicPr>
          <p:cNvPr id="12" name="Content Placeholder 1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4947" t="-1" r="12205" b="262"/>
          <a:stretch/>
        </p:blipFill>
        <p:spPr>
          <a:xfrm>
            <a:off x="0" y="1399308"/>
            <a:ext cx="9157856" cy="5001492"/>
          </a:xfrm>
        </p:spPr>
      </p:pic>
    </p:spTree>
    <p:extLst>
      <p:ext uri="{BB962C8B-B14F-4D97-AF65-F5344CB8AC3E}">
        <p14:creationId xmlns:p14="http://schemas.microsoft.com/office/powerpoint/2010/main" val="35897002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Much Does It Cost?</a:t>
            </a:r>
          </a:p>
        </p:txBody>
      </p:sp>
      <p:graphicFrame>
        <p:nvGraphicFramePr>
          <p:cNvPr id="12" name="Content Placeholder 7"/>
          <p:cNvGraphicFramePr>
            <a:graphicFrameLocks/>
          </p:cNvGraphicFramePr>
          <p:nvPr>
            <p:extLst>
              <p:ext uri="{D42A27DB-BD31-4B8C-83A1-F6EECF244321}">
                <p14:modId xmlns:p14="http://schemas.microsoft.com/office/powerpoint/2010/main" val="1266956813"/>
              </p:ext>
            </p:extLst>
          </p:nvPr>
        </p:nvGraphicFramePr>
        <p:xfrm>
          <a:off x="0" y="1500749"/>
          <a:ext cx="9144000" cy="1553107"/>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20001"/>
                    </a:ext>
                  </a:extLst>
                </a:gridCol>
                <a:gridCol w="4724400">
                  <a:extLst>
                    <a:ext uri="{9D8B030D-6E8A-4147-A177-3AD203B41FA5}">
                      <a16:colId xmlns:a16="http://schemas.microsoft.com/office/drawing/2014/main" val="20002"/>
                    </a:ext>
                  </a:extLst>
                </a:gridCol>
              </a:tblGrid>
              <a:tr h="5373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Medicare Part A costs </a:t>
                      </a:r>
                      <a:endParaRPr lang="en-US" sz="2400" dirty="0">
                        <a:solidFill>
                          <a:srgbClr val="FF0000"/>
                        </a:solidFill>
                      </a:endParaRP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1569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t>Medicare Part B costs </a:t>
                      </a:r>
                      <a:endParaRPr lang="en-US" sz="2400" dirty="0">
                        <a:solidFill>
                          <a:srgbClr val="FF0000"/>
                        </a:solidFill>
                      </a:endParaRP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15697E"/>
                    </a:solidFill>
                  </a:tcPr>
                </a:tc>
                <a:extLst>
                  <a:ext uri="{0D108BD9-81ED-4DB2-BD59-A6C34878D82A}">
                    <a16:rowId xmlns:a16="http://schemas.microsoft.com/office/drawing/2014/main" val="10000"/>
                  </a:ext>
                </a:extLst>
              </a:tr>
              <a:tr h="10157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rPr>
                        <a:t>No monthly premium </a:t>
                      </a:r>
                      <a:br>
                        <a:rPr lang="en-US" sz="2800" dirty="0">
                          <a:solidFill>
                            <a:schemeClr val="tx1"/>
                          </a:solidFill>
                        </a:rPr>
                      </a:br>
                      <a:r>
                        <a:rPr lang="en-US" sz="2800" dirty="0">
                          <a:solidFill>
                            <a:schemeClr val="tx1"/>
                          </a:solidFill>
                        </a:rPr>
                        <a:t>for most</a:t>
                      </a: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Standard monthly premium is </a:t>
                      </a:r>
                      <a:r>
                        <a:rPr lang="en-US" sz="2800" dirty="0">
                          <a:solidFill>
                            <a:schemeClr val="tx1"/>
                          </a:solidFill>
                        </a:rPr>
                        <a:t>$174.10*</a:t>
                      </a: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4" name="Table 3"/>
          <p:cNvGraphicFramePr>
            <a:graphicFrameLocks noGrp="1"/>
          </p:cNvGraphicFramePr>
          <p:nvPr/>
        </p:nvGraphicFramePr>
        <p:xfrm>
          <a:off x="571499" y="4126234"/>
          <a:ext cx="8229602" cy="2105951"/>
        </p:xfrm>
        <a:graphic>
          <a:graphicData uri="http://schemas.openxmlformats.org/drawingml/2006/table">
            <a:tbl>
              <a:tblPr firstRow="1" bandRow="1">
                <a:tableStyleId>{5C22544A-7EE6-4342-B048-85BDC9FD1C3A}</a:tableStyleId>
              </a:tblPr>
              <a:tblGrid>
                <a:gridCol w="1295401">
                  <a:extLst>
                    <a:ext uri="{9D8B030D-6E8A-4147-A177-3AD203B41FA5}">
                      <a16:colId xmlns:a16="http://schemas.microsoft.com/office/drawing/2014/main" val="2955223891"/>
                    </a:ext>
                  </a:extLst>
                </a:gridCol>
                <a:gridCol w="6934201">
                  <a:extLst>
                    <a:ext uri="{9D8B030D-6E8A-4147-A177-3AD203B41FA5}">
                      <a16:colId xmlns:a16="http://schemas.microsoft.com/office/drawing/2014/main" val="574303950"/>
                    </a:ext>
                  </a:extLst>
                </a:gridCol>
              </a:tblGrid>
              <a:tr h="1070173">
                <a:tc>
                  <a:txBody>
                    <a:bodyPr/>
                    <a:lstStyle/>
                    <a:p>
                      <a:pPr algn="ctr"/>
                      <a:r>
                        <a:rPr lang="en-US" sz="2400" b="1" dirty="0">
                          <a:solidFill>
                            <a:schemeClr val="tx1"/>
                          </a:solidFill>
                        </a:rPr>
                        <a:t>100%</a:t>
                      </a:r>
                    </a:p>
                  </a:txBody>
                  <a:tcPr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cs typeface="Arial" panose="020B0604020202020204" pitchFamily="34" charset="0"/>
                        </a:rPr>
                        <a:t>5 or more years of GBP participation on Sept. 1, 2014</a:t>
                      </a:r>
                      <a:r>
                        <a:rPr lang="en-US" sz="2000" b="0" dirty="0">
                          <a:solidFill>
                            <a:schemeClr val="tx1"/>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1" dirty="0">
                          <a:solidFill>
                            <a:schemeClr val="tx1"/>
                          </a:solidFill>
                          <a:latin typeface="Arial" panose="020B0604020202020204" pitchFamily="34" charset="0"/>
                          <a:cs typeface="Arial" panose="020B0604020202020204" pitchFamily="34" charset="0"/>
                        </a:rPr>
                        <a:t>or</a:t>
                      </a:r>
                      <a:r>
                        <a:rPr lang="en-US" sz="2000" b="0" dirty="0">
                          <a:solidFill>
                            <a:schemeClr val="tx1"/>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Arial" panose="020B0604020202020204" pitchFamily="34" charset="0"/>
                          <a:cs typeface="Arial" panose="020B0604020202020204" pitchFamily="34" charset="0"/>
                        </a:rPr>
                        <a:t>20 years of eligible service credit</a:t>
                      </a:r>
                    </a:p>
                  </a:txBody>
                  <a:tcPr marT="91440" marB="91440">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1023352"/>
                  </a:ext>
                </a:extLst>
              </a:tr>
              <a:tr h="505751">
                <a:tc>
                  <a:txBody>
                    <a:bodyPr/>
                    <a:lstStyle/>
                    <a:p>
                      <a:pPr algn="ctr"/>
                      <a:r>
                        <a:rPr lang="en-US" sz="2400" b="1" dirty="0">
                          <a:solidFill>
                            <a:schemeClr val="tx1"/>
                          </a:solidFill>
                        </a:rPr>
                        <a:t>75%</a:t>
                      </a:r>
                    </a:p>
                  </a:txBody>
                  <a:tcP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15 years to 19 years 11 months of eligible service credit</a:t>
                      </a:r>
                      <a:endParaRPr lang="en-US" sz="1800" dirty="0">
                        <a:solidFill>
                          <a:schemeClr val="tx1"/>
                        </a:solidFill>
                      </a:endParaRPr>
                    </a:p>
                  </a:txBody>
                  <a:tcPr marT="137160" marB="9144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4007845"/>
                  </a:ext>
                </a:extLst>
              </a:tr>
              <a:tr h="490496">
                <a:tc>
                  <a:txBody>
                    <a:bodyPr/>
                    <a:lstStyle/>
                    <a:p>
                      <a:pPr algn="ctr"/>
                      <a:r>
                        <a:rPr lang="en-US" sz="2400" b="1" dirty="0">
                          <a:solidFill>
                            <a:schemeClr val="tx1"/>
                          </a:solidFill>
                        </a:rPr>
                        <a:t>50%</a:t>
                      </a:r>
                    </a:p>
                  </a:txBody>
                  <a:tcP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800" dirty="0">
                          <a:solidFill>
                            <a:schemeClr val="tx1"/>
                          </a:solidFill>
                          <a:latin typeface="Arial" panose="020B0604020202020204" pitchFamily="34" charset="0"/>
                          <a:cs typeface="Arial" panose="020B0604020202020204" pitchFamily="34" charset="0"/>
                        </a:rPr>
                        <a:t>10 years to 14 years 11 months of eligible service credit</a:t>
                      </a:r>
                      <a:endParaRPr lang="en-US" dirty="0">
                        <a:solidFill>
                          <a:schemeClr val="tx1"/>
                        </a:solidFill>
                      </a:endParaRPr>
                    </a:p>
                  </a:txBody>
                  <a:tcPr marT="137160" marB="91440">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3849629"/>
                  </a:ext>
                </a:extLst>
              </a:tr>
            </a:tbl>
          </a:graphicData>
        </a:graphic>
      </p:graphicFrame>
      <p:sp>
        <p:nvSpPr>
          <p:cNvPr id="5" name="Rectangle 4"/>
          <p:cNvSpPr/>
          <p:nvPr/>
        </p:nvSpPr>
        <p:spPr>
          <a:xfrm>
            <a:off x="0" y="3718560"/>
            <a:ext cx="9144000" cy="407674"/>
          </a:xfrm>
          <a:prstGeom prst="rect">
            <a:avLst/>
          </a:prstGeom>
          <a:solidFill>
            <a:srgbClr val="497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State</a:t>
            </a:r>
            <a:r>
              <a:rPr lang="en-US" sz="2000" b="1" dirty="0">
                <a:solidFill>
                  <a:srgbClr val="FF0000"/>
                </a:solidFill>
              </a:rPr>
              <a:t> </a:t>
            </a:r>
            <a:r>
              <a:rPr lang="en-US" sz="2000" b="1" dirty="0">
                <a:solidFill>
                  <a:schemeClr val="bg1"/>
                </a:solidFill>
              </a:rPr>
              <a:t>Premium</a:t>
            </a:r>
            <a:r>
              <a:rPr lang="en-US" sz="2000" b="1" dirty="0">
                <a:solidFill>
                  <a:srgbClr val="FF0000"/>
                </a:solidFill>
              </a:rPr>
              <a:t> </a:t>
            </a:r>
            <a:r>
              <a:rPr lang="en-US" sz="2000" b="1" dirty="0"/>
              <a:t>Contributions for Retirees from Full-time Employment</a:t>
            </a:r>
          </a:p>
        </p:txBody>
      </p:sp>
      <p:sp>
        <p:nvSpPr>
          <p:cNvPr id="8" name="TextBox 7"/>
          <p:cNvSpPr txBox="1"/>
          <p:nvPr/>
        </p:nvSpPr>
        <p:spPr>
          <a:xfrm>
            <a:off x="144250" y="3114613"/>
            <a:ext cx="8029932" cy="369332"/>
          </a:xfrm>
          <a:prstGeom prst="rect">
            <a:avLst/>
          </a:prstGeom>
        </p:spPr>
        <p:txBody>
          <a:bodyPr wrap="square" rtlCol="0">
            <a:spAutoFit/>
          </a:bodyPr>
          <a:lstStyle/>
          <a:p>
            <a:r>
              <a:rPr lang="en-US" dirty="0"/>
              <a:t>*This is paid to the federal government; the state does not cover this cost </a:t>
            </a:r>
          </a:p>
        </p:txBody>
      </p:sp>
    </p:spTree>
    <p:extLst>
      <p:ext uri="{BB962C8B-B14F-4D97-AF65-F5344CB8AC3E}">
        <p14:creationId xmlns:p14="http://schemas.microsoft.com/office/powerpoint/2010/main" val="36912568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Much Does Medicare Cover?</a:t>
            </a:r>
          </a:p>
        </p:txBody>
      </p:sp>
      <p:pic>
        <p:nvPicPr>
          <p:cNvPr id="15" name="Content Placeholder 1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5129541" y="2334389"/>
            <a:ext cx="3060253" cy="3144557"/>
          </a:xfrm>
        </p:spPr>
      </p:pic>
      <p:sp>
        <p:nvSpPr>
          <p:cNvPr id="5" name="Content Placeholder 4"/>
          <p:cNvSpPr>
            <a:spLocks noGrp="1"/>
          </p:cNvSpPr>
          <p:nvPr>
            <p:ph idx="11"/>
          </p:nvPr>
        </p:nvSpPr>
        <p:spPr>
          <a:xfrm>
            <a:off x="6028463" y="4366582"/>
            <a:ext cx="1262408" cy="630361"/>
          </a:xfrm>
        </p:spPr>
        <p:txBody>
          <a:bodyPr>
            <a:normAutofit fontScale="85000" lnSpcReduction="20000"/>
          </a:bodyPr>
          <a:lstStyle/>
          <a:p>
            <a:pPr algn="ctr"/>
            <a:r>
              <a:rPr lang="en-US" sz="4800" b="1" dirty="0">
                <a:solidFill>
                  <a:schemeClr val="bg1"/>
                </a:solidFill>
              </a:rPr>
              <a:t>80%</a:t>
            </a:r>
          </a:p>
        </p:txBody>
      </p:sp>
      <p:sp>
        <p:nvSpPr>
          <p:cNvPr id="6" name="Content Placeholder 9"/>
          <p:cNvSpPr>
            <a:spLocks noGrp="1"/>
          </p:cNvSpPr>
          <p:nvPr>
            <p:ph idx="18"/>
          </p:nvPr>
        </p:nvSpPr>
        <p:spPr>
          <a:xfrm>
            <a:off x="4548788" y="5636124"/>
            <a:ext cx="4299049" cy="560548"/>
          </a:xfrm>
        </p:spPr>
        <p:txBody>
          <a:bodyPr>
            <a:noAutofit/>
          </a:bodyPr>
          <a:lstStyle/>
          <a:p>
            <a:r>
              <a:rPr lang="en-US" sz="3200" b="1" dirty="0"/>
              <a:t>Covered by Medicare </a:t>
            </a:r>
          </a:p>
        </p:txBody>
      </p:sp>
      <p:cxnSp>
        <p:nvCxnSpPr>
          <p:cNvPr id="7" name="Straight Connector 6"/>
          <p:cNvCxnSpPr>
            <a:endCxn id="15" idx="3"/>
          </p:cNvCxnSpPr>
          <p:nvPr/>
        </p:nvCxnSpPr>
        <p:spPr>
          <a:xfrm flipV="1">
            <a:off x="6659667" y="5436794"/>
            <a:ext cx="0" cy="216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9"/>
          <p:cNvSpPr>
            <a:spLocks noGrp="1"/>
          </p:cNvSpPr>
          <p:nvPr>
            <p:ph idx="18"/>
          </p:nvPr>
        </p:nvSpPr>
        <p:spPr>
          <a:xfrm>
            <a:off x="6782621" y="1654794"/>
            <a:ext cx="2242705" cy="786110"/>
          </a:xfrm>
        </p:spPr>
        <p:txBody>
          <a:bodyPr>
            <a:normAutofit fontScale="55000" lnSpcReduction="20000"/>
          </a:bodyPr>
          <a:lstStyle/>
          <a:p>
            <a:pPr algn="ctr"/>
            <a:r>
              <a:rPr lang="en-US" sz="4800" b="1" dirty="0"/>
              <a:t>Not Covered by Medicare</a:t>
            </a:r>
            <a:r>
              <a:rPr lang="en-US" b="1" dirty="0"/>
              <a:t> </a:t>
            </a:r>
          </a:p>
        </p:txBody>
      </p:sp>
      <p:cxnSp>
        <p:nvCxnSpPr>
          <p:cNvPr id="10" name="Straight Connector 9"/>
          <p:cNvCxnSpPr/>
          <p:nvPr/>
        </p:nvCxnSpPr>
        <p:spPr>
          <a:xfrm flipV="1">
            <a:off x="7620000" y="2376541"/>
            <a:ext cx="283974" cy="5831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4"/>
          <p:cNvSpPr>
            <a:spLocks noGrp="1"/>
          </p:cNvSpPr>
          <p:nvPr>
            <p:ph idx="11"/>
          </p:nvPr>
        </p:nvSpPr>
        <p:spPr>
          <a:xfrm>
            <a:off x="7020083" y="3159023"/>
            <a:ext cx="883891" cy="515340"/>
          </a:xfrm>
        </p:spPr>
        <p:txBody>
          <a:bodyPr>
            <a:normAutofit fontScale="55000" lnSpcReduction="20000"/>
          </a:bodyPr>
          <a:lstStyle/>
          <a:p>
            <a:pPr algn="ctr"/>
            <a:r>
              <a:rPr lang="en-US" sz="4800" b="1" dirty="0">
                <a:solidFill>
                  <a:schemeClr val="bg1"/>
                </a:solidFill>
              </a:rPr>
              <a:t>20%</a:t>
            </a:r>
          </a:p>
        </p:txBody>
      </p:sp>
      <p:sp>
        <p:nvSpPr>
          <p:cNvPr id="14" name="Content Placeholder 9"/>
          <p:cNvSpPr>
            <a:spLocks noGrp="1"/>
          </p:cNvSpPr>
          <p:nvPr>
            <p:ph idx="18"/>
          </p:nvPr>
        </p:nvSpPr>
        <p:spPr>
          <a:xfrm>
            <a:off x="457199" y="1627497"/>
            <a:ext cx="4630190" cy="1498088"/>
          </a:xfrm>
        </p:spPr>
        <p:txBody>
          <a:bodyPr>
            <a:normAutofit/>
          </a:bodyPr>
          <a:lstStyle/>
          <a:p>
            <a:r>
              <a:rPr lang="en-US" sz="3000" dirty="0"/>
              <a:t>Traditional Medicare only covers 80% after you’ve met the deductible.</a:t>
            </a:r>
          </a:p>
          <a:p>
            <a:endParaRPr lang="en-US" dirty="0"/>
          </a:p>
        </p:txBody>
      </p:sp>
      <p:sp>
        <p:nvSpPr>
          <p:cNvPr id="13" name="Content Placeholder 9"/>
          <p:cNvSpPr>
            <a:spLocks noGrp="1"/>
          </p:cNvSpPr>
          <p:nvPr>
            <p:ph idx="18"/>
          </p:nvPr>
        </p:nvSpPr>
        <p:spPr>
          <a:xfrm>
            <a:off x="457199" y="3425816"/>
            <a:ext cx="3915296" cy="2659099"/>
          </a:xfrm>
        </p:spPr>
        <p:txBody>
          <a:bodyPr>
            <a:normAutofit lnSpcReduction="10000"/>
          </a:bodyPr>
          <a:lstStyle/>
          <a:p>
            <a:r>
              <a:rPr lang="en-US" sz="3000" dirty="0"/>
              <a:t>If you don’t enroll in Medicare Part A &amp; B you’ll be responsible for paying the 80% Medicare would have covered.</a:t>
            </a:r>
          </a:p>
          <a:p>
            <a:endParaRPr lang="en-US" dirty="0"/>
          </a:p>
        </p:txBody>
      </p:sp>
    </p:spTree>
    <p:extLst>
      <p:ext uri="{BB962C8B-B14F-4D97-AF65-F5344CB8AC3E}">
        <p14:creationId xmlns:p14="http://schemas.microsoft.com/office/powerpoint/2010/main" val="107765558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498111"/>
            <a:ext cx="9144000" cy="707887"/>
          </a:xfrm>
          <a:prstGeom prst="rect">
            <a:avLst/>
          </a:prstGeom>
          <a:solidFill>
            <a:srgbClr val="497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6190748" y="1597991"/>
            <a:ext cx="2340468" cy="2434842"/>
          </a:xfrm>
        </p:spPr>
      </p:pic>
      <p:sp>
        <p:nvSpPr>
          <p:cNvPr id="3" name="Content Placeholder 2"/>
          <p:cNvSpPr>
            <a:spLocks noGrp="1"/>
          </p:cNvSpPr>
          <p:nvPr>
            <p:ph idx="1"/>
          </p:nvPr>
        </p:nvSpPr>
        <p:spPr>
          <a:xfrm>
            <a:off x="356715" y="1600821"/>
            <a:ext cx="5523385" cy="3606180"/>
          </a:xfrm>
        </p:spPr>
        <p:txBody>
          <a:bodyPr>
            <a:normAutofit lnSpcReduction="10000"/>
          </a:bodyPr>
          <a:lstStyle/>
          <a:p>
            <a:pPr marL="227012"/>
            <a:r>
              <a:rPr lang="en-US" sz="2600" b="1" dirty="0"/>
              <a:t>Works together with your Medicare Part A &amp;B to cover up to 100% of most of your services.</a:t>
            </a:r>
            <a:endParaRPr lang="en-US" sz="2600" dirty="0"/>
          </a:p>
          <a:p>
            <a:pPr marL="457200" indent="-230188">
              <a:buFont typeface="Arial" panose="020B0604020202020204" pitchFamily="34" charset="0"/>
              <a:buChar char="•"/>
            </a:pPr>
            <a:r>
              <a:rPr lang="en-US" sz="2600" dirty="0"/>
              <a:t>no deductible </a:t>
            </a:r>
          </a:p>
          <a:p>
            <a:pPr marL="457200" indent="-230188">
              <a:buFont typeface="Arial" panose="020B0604020202020204" pitchFamily="34" charset="0"/>
              <a:buChar char="•"/>
            </a:pPr>
            <a:r>
              <a:rPr lang="en-US" sz="2600" dirty="0"/>
              <a:t>no coinsurance</a:t>
            </a:r>
          </a:p>
          <a:p>
            <a:pPr marL="457200" indent="-230188">
              <a:buFont typeface="Arial" panose="020B0604020202020204" pitchFamily="34" charset="0"/>
              <a:buChar char="•"/>
            </a:pPr>
            <a:r>
              <a:rPr lang="en-US" sz="2600" dirty="0"/>
              <a:t>a lower monthly premium for </a:t>
            </a:r>
            <a:br>
              <a:rPr lang="en-US" sz="2600" dirty="0"/>
            </a:br>
            <a:r>
              <a:rPr lang="en-US" sz="2600" dirty="0"/>
              <a:t>Medicare-eligible dependents </a:t>
            </a:r>
            <a:br>
              <a:rPr lang="en-US" sz="2600" dirty="0"/>
            </a:br>
            <a:r>
              <a:rPr lang="en-US" sz="2600" dirty="0"/>
              <a:t>and survivors </a:t>
            </a:r>
          </a:p>
        </p:txBody>
      </p:sp>
      <p:pic>
        <p:nvPicPr>
          <p:cNvPr id="4" name="Content Placeholder 3"/>
          <p:cNvPicPr>
            <a:picLocks noGrp="1" noChangeAspect="1"/>
          </p:cNvPicPr>
          <p:nvPr>
            <p:ph idx="15"/>
          </p:nvPr>
        </p:nvPicPr>
        <p:blipFill>
          <a:blip r:embed="rId4" cstate="print">
            <a:extLst>
              <a:ext uri="{28A0092B-C50C-407E-A947-70E740481C1C}">
                <a14:useLocalDpi xmlns:a14="http://schemas.microsoft.com/office/drawing/2010/main" val="0"/>
              </a:ext>
            </a:extLst>
          </a:blip>
          <a:stretch>
            <a:fillRect/>
          </a:stretch>
        </p:blipFill>
        <p:spPr>
          <a:xfrm>
            <a:off x="457200" y="320769"/>
            <a:ext cx="3274291" cy="797267"/>
          </a:xfrm>
        </p:spPr>
      </p:pic>
      <p:sp>
        <p:nvSpPr>
          <p:cNvPr id="5" name="TextBox 4"/>
          <p:cNvSpPr txBox="1"/>
          <p:nvPr/>
        </p:nvSpPr>
        <p:spPr>
          <a:xfrm>
            <a:off x="6508973" y="4791121"/>
            <a:ext cx="2069430" cy="646331"/>
          </a:xfrm>
          <a:prstGeom prst="rect">
            <a:avLst/>
          </a:prstGeom>
        </p:spPr>
        <p:txBody>
          <a:bodyPr wrap="square" rtlCol="0">
            <a:spAutoFit/>
          </a:bodyPr>
          <a:lstStyle/>
          <a:p>
            <a:pPr algn="ctr"/>
            <a:r>
              <a:rPr lang="en-US" sz="3600" b="1" dirty="0">
                <a:solidFill>
                  <a:schemeClr val="bg1"/>
                </a:solidFill>
              </a:rPr>
              <a:t>100%</a:t>
            </a:r>
          </a:p>
        </p:txBody>
      </p:sp>
      <p:sp>
        <p:nvSpPr>
          <p:cNvPr id="6" name="TextBox 5"/>
          <p:cNvSpPr txBox="1"/>
          <p:nvPr/>
        </p:nvSpPr>
        <p:spPr>
          <a:xfrm>
            <a:off x="1008803" y="5498111"/>
            <a:ext cx="7569600" cy="707886"/>
          </a:xfrm>
          <a:prstGeom prst="rect">
            <a:avLst/>
          </a:prstGeom>
        </p:spPr>
        <p:txBody>
          <a:bodyPr wrap="square" rtlCol="0">
            <a:spAutoFit/>
          </a:bodyPr>
          <a:lstStyle/>
          <a:p>
            <a:pPr marL="227012"/>
            <a:r>
              <a:rPr lang="en-US" sz="2000" b="1" dirty="0">
                <a:solidFill>
                  <a:schemeClr val="bg1"/>
                </a:solidFill>
              </a:rPr>
              <a:t>Make sure your doctor accepts Medicare and is willing to bill United Healthcare.</a:t>
            </a:r>
            <a:endParaRPr lang="en-US" sz="1200" dirty="0">
              <a:solidFill>
                <a:schemeClr val="bg1"/>
              </a:solidFill>
            </a:endParaRPr>
          </a:p>
        </p:txBody>
      </p:sp>
      <p:sp>
        <p:nvSpPr>
          <p:cNvPr id="7" name="Content Placeholder 9"/>
          <p:cNvSpPr>
            <a:spLocks noGrp="1"/>
          </p:cNvSpPr>
          <p:nvPr>
            <p:ph idx="18"/>
          </p:nvPr>
        </p:nvSpPr>
        <p:spPr>
          <a:xfrm>
            <a:off x="5960292" y="4202156"/>
            <a:ext cx="2806644" cy="999475"/>
          </a:xfrm>
        </p:spPr>
        <p:txBody>
          <a:bodyPr>
            <a:normAutofit fontScale="85000" lnSpcReduction="20000"/>
          </a:bodyPr>
          <a:lstStyle/>
          <a:p>
            <a:pPr algn="ctr"/>
            <a:r>
              <a:rPr lang="en-US" b="1" dirty="0"/>
              <a:t>United Healthcare bills Medicare their portion</a:t>
            </a:r>
          </a:p>
        </p:txBody>
      </p:sp>
      <p:cxnSp>
        <p:nvCxnSpPr>
          <p:cNvPr id="8" name="Straight Connector 7"/>
          <p:cNvCxnSpPr/>
          <p:nvPr/>
        </p:nvCxnSpPr>
        <p:spPr>
          <a:xfrm flipH="1" flipV="1">
            <a:off x="7353604" y="3796145"/>
            <a:ext cx="7378" cy="3613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Content Placeholder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156" y="5408883"/>
            <a:ext cx="886342" cy="886342"/>
          </a:xfrm>
          <a:prstGeom prst="rect">
            <a:avLst/>
          </a:prstGeom>
        </p:spPr>
      </p:pic>
      <p:sp>
        <p:nvSpPr>
          <p:cNvPr id="12" name="Content Placeholder 9"/>
          <p:cNvSpPr>
            <a:spLocks noGrp="1"/>
          </p:cNvSpPr>
          <p:nvPr>
            <p:ph idx="18"/>
          </p:nvPr>
        </p:nvSpPr>
        <p:spPr>
          <a:xfrm>
            <a:off x="6739688" y="3064059"/>
            <a:ext cx="1227831" cy="435606"/>
          </a:xfrm>
        </p:spPr>
        <p:txBody>
          <a:bodyPr>
            <a:normAutofit fontScale="92500" lnSpcReduction="20000"/>
          </a:bodyPr>
          <a:lstStyle/>
          <a:p>
            <a:pPr algn="ctr"/>
            <a:r>
              <a:rPr lang="en-US" b="1" dirty="0">
                <a:solidFill>
                  <a:schemeClr val="bg1"/>
                </a:solidFill>
              </a:rPr>
              <a:t>100%</a:t>
            </a:r>
          </a:p>
        </p:txBody>
      </p:sp>
    </p:spTree>
    <p:extLst>
      <p:ext uri="{BB962C8B-B14F-4D97-AF65-F5344CB8AC3E}">
        <p14:creationId xmlns:p14="http://schemas.microsoft.com/office/powerpoint/2010/main" val="25425720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5001377" y="2216885"/>
            <a:ext cx="2959076" cy="3040592"/>
          </a:xfrm>
        </p:spPr>
      </p:pic>
      <p:pic>
        <p:nvPicPr>
          <p:cNvPr id="12" name="Content Placeholder 3"/>
          <p:cNvPicPr>
            <a:picLocks noGrp="1" noChangeAspect="1"/>
          </p:cNvPicPr>
          <p:nvPr>
            <p:ph idx="15"/>
          </p:nvPr>
        </p:nvPicPr>
        <p:blipFill>
          <a:blip r:embed="rId4" cstate="print">
            <a:extLst>
              <a:ext uri="{28A0092B-C50C-407E-A947-70E740481C1C}">
                <a14:useLocalDpi xmlns:a14="http://schemas.microsoft.com/office/drawing/2010/main" val="0"/>
              </a:ext>
            </a:extLst>
          </a:blip>
          <a:stretch>
            <a:fillRect/>
          </a:stretch>
        </p:blipFill>
        <p:spPr>
          <a:xfrm>
            <a:off x="461158" y="430655"/>
            <a:ext cx="3944587" cy="502774"/>
          </a:xfrm>
        </p:spPr>
      </p:pic>
      <p:sp>
        <p:nvSpPr>
          <p:cNvPr id="7" name="Content Placeholder 9"/>
          <p:cNvSpPr>
            <a:spLocks noGrp="1"/>
          </p:cNvSpPr>
          <p:nvPr>
            <p:ph idx="18"/>
          </p:nvPr>
        </p:nvSpPr>
        <p:spPr>
          <a:xfrm>
            <a:off x="4891863" y="5399294"/>
            <a:ext cx="3810000" cy="560548"/>
          </a:xfrm>
        </p:spPr>
        <p:txBody>
          <a:bodyPr/>
          <a:lstStyle/>
          <a:p>
            <a:r>
              <a:rPr lang="en-US" b="1" dirty="0"/>
              <a:t>Covered by Medicare </a:t>
            </a:r>
          </a:p>
        </p:txBody>
      </p:sp>
      <p:cxnSp>
        <p:nvCxnSpPr>
          <p:cNvPr id="8" name="Straight Connector 7"/>
          <p:cNvCxnSpPr/>
          <p:nvPr/>
        </p:nvCxnSpPr>
        <p:spPr>
          <a:xfrm flipV="1">
            <a:off x="7185189" y="2040504"/>
            <a:ext cx="227626" cy="5198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832385" y="3616169"/>
            <a:ext cx="315986" cy="2822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60849" y="4936246"/>
            <a:ext cx="0" cy="4784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4"/>
          <p:cNvSpPr>
            <a:spLocks noGrp="1"/>
          </p:cNvSpPr>
          <p:nvPr>
            <p:ph idx="11"/>
          </p:nvPr>
        </p:nvSpPr>
        <p:spPr>
          <a:xfrm>
            <a:off x="5892773" y="4051312"/>
            <a:ext cx="1303278" cy="795481"/>
          </a:xfrm>
        </p:spPr>
        <p:txBody>
          <a:bodyPr>
            <a:normAutofit fontScale="92500"/>
          </a:bodyPr>
          <a:lstStyle/>
          <a:p>
            <a:pPr algn="ctr"/>
            <a:r>
              <a:rPr lang="en-US" sz="4800" b="1" dirty="0">
                <a:solidFill>
                  <a:schemeClr val="bg1"/>
                </a:solidFill>
              </a:rPr>
              <a:t>80%</a:t>
            </a:r>
          </a:p>
        </p:txBody>
      </p:sp>
      <p:sp>
        <p:nvSpPr>
          <p:cNvPr id="14" name="Content Placeholder 4"/>
          <p:cNvSpPr>
            <a:spLocks noGrp="1"/>
          </p:cNvSpPr>
          <p:nvPr>
            <p:ph idx="11"/>
          </p:nvPr>
        </p:nvSpPr>
        <p:spPr>
          <a:xfrm>
            <a:off x="6789635" y="2777475"/>
            <a:ext cx="812831" cy="403905"/>
          </a:xfrm>
        </p:spPr>
        <p:txBody>
          <a:bodyPr>
            <a:normAutofit fontScale="47500" lnSpcReduction="20000"/>
          </a:bodyPr>
          <a:lstStyle/>
          <a:p>
            <a:pPr algn="ctr"/>
            <a:r>
              <a:rPr lang="en-US" sz="4800" b="1" dirty="0">
                <a:solidFill>
                  <a:schemeClr val="bg1"/>
                </a:solidFill>
              </a:rPr>
              <a:t>70%</a:t>
            </a:r>
          </a:p>
        </p:txBody>
      </p:sp>
      <p:sp>
        <p:nvSpPr>
          <p:cNvPr id="15" name="Content Placeholder 4"/>
          <p:cNvSpPr>
            <a:spLocks noGrp="1"/>
          </p:cNvSpPr>
          <p:nvPr>
            <p:ph idx="11"/>
          </p:nvPr>
        </p:nvSpPr>
        <p:spPr>
          <a:xfrm>
            <a:off x="7832385" y="3974304"/>
            <a:ext cx="1271118" cy="1033111"/>
          </a:xfrm>
        </p:spPr>
        <p:txBody>
          <a:bodyPr>
            <a:normAutofit/>
          </a:bodyPr>
          <a:lstStyle/>
          <a:p>
            <a:pPr algn="ctr">
              <a:spcBef>
                <a:spcPts val="0"/>
              </a:spcBef>
            </a:pPr>
            <a:r>
              <a:rPr lang="en-US" b="1" dirty="0"/>
              <a:t>You</a:t>
            </a:r>
            <a:br>
              <a:rPr lang="en-US" b="1" dirty="0"/>
            </a:br>
            <a:r>
              <a:rPr lang="en-US" b="1" dirty="0"/>
              <a:t>pay</a:t>
            </a:r>
            <a:endParaRPr lang="en-US" sz="4800" b="1" dirty="0"/>
          </a:p>
        </p:txBody>
      </p:sp>
      <p:sp>
        <p:nvSpPr>
          <p:cNvPr id="29" name="TextBox 28"/>
          <p:cNvSpPr txBox="1"/>
          <p:nvPr/>
        </p:nvSpPr>
        <p:spPr>
          <a:xfrm>
            <a:off x="311235" y="1723568"/>
            <a:ext cx="4547529" cy="4093428"/>
          </a:xfrm>
          <a:prstGeom prst="rect">
            <a:avLst/>
          </a:prstGeom>
        </p:spPr>
        <p:txBody>
          <a:bodyPr wrap="square" rtlCol="0">
            <a:spAutoFit/>
          </a:bodyPr>
          <a:lstStyle/>
          <a:p>
            <a:pPr marL="227012"/>
            <a:r>
              <a:rPr lang="en-US" sz="2800" b="1" dirty="0"/>
              <a:t>Pays secondary</a:t>
            </a:r>
            <a:br>
              <a:rPr lang="en-US" sz="2800" b="1" dirty="0"/>
            </a:br>
            <a:r>
              <a:rPr lang="en-US" sz="2800" b="1" dirty="0"/>
              <a:t>to Medicare.</a:t>
            </a:r>
          </a:p>
          <a:p>
            <a:pPr marL="684212" indent="-457200">
              <a:buFont typeface="Arial" panose="020B0604020202020204" pitchFamily="34" charset="0"/>
              <a:buChar char="•"/>
            </a:pPr>
            <a:endParaRPr lang="en-US" sz="800" dirty="0"/>
          </a:p>
          <a:p>
            <a:pPr marL="684212" indent="-457200">
              <a:buFont typeface="Arial" panose="020B0604020202020204" pitchFamily="34" charset="0"/>
              <a:buChar char="•"/>
            </a:pPr>
            <a:r>
              <a:rPr lang="en-US" sz="2800" dirty="0"/>
              <a:t>you pay a $200 calendar-year </a:t>
            </a:r>
            <a:r>
              <a:rPr lang="en-US" sz="2800" dirty="0">
                <a:solidFill>
                  <a:prstClr val="black"/>
                </a:solidFill>
              </a:rPr>
              <a:t>deductible </a:t>
            </a:r>
            <a:endParaRPr lang="en-US" sz="800" dirty="0">
              <a:solidFill>
                <a:prstClr val="black"/>
              </a:solidFill>
            </a:endParaRPr>
          </a:p>
          <a:p>
            <a:pPr marL="684212" indent="-457200">
              <a:buFont typeface="Arial" panose="020B0604020202020204" pitchFamily="34" charset="0"/>
              <a:buChar char="•"/>
            </a:pPr>
            <a:r>
              <a:rPr lang="en-US" sz="2800" dirty="0">
                <a:solidFill>
                  <a:prstClr val="black"/>
                </a:solidFill>
              </a:rPr>
              <a:t>30% co-insurance – you pay 30% of the 20% not covered by Medicare.</a:t>
            </a:r>
            <a:endParaRPr lang="en-US" dirty="0"/>
          </a:p>
        </p:txBody>
      </p:sp>
      <p:sp>
        <p:nvSpPr>
          <p:cNvPr id="4" name="TextBox 3"/>
          <p:cNvSpPr txBox="1"/>
          <p:nvPr/>
        </p:nvSpPr>
        <p:spPr>
          <a:xfrm>
            <a:off x="7219479" y="3271495"/>
            <a:ext cx="816785" cy="400110"/>
          </a:xfrm>
          <a:prstGeom prst="rect">
            <a:avLst/>
          </a:prstGeom>
        </p:spPr>
        <p:txBody>
          <a:bodyPr wrap="square" rtlCol="0">
            <a:spAutoFit/>
          </a:bodyPr>
          <a:lstStyle/>
          <a:p>
            <a:r>
              <a:rPr lang="en-US" sz="2000" b="1" dirty="0">
                <a:solidFill>
                  <a:schemeClr val="bg1"/>
                </a:solidFill>
              </a:rPr>
              <a:t>30%</a:t>
            </a:r>
          </a:p>
        </p:txBody>
      </p:sp>
      <p:sp>
        <p:nvSpPr>
          <p:cNvPr id="19" name="TextBox 18"/>
          <p:cNvSpPr txBox="1"/>
          <p:nvPr/>
        </p:nvSpPr>
        <p:spPr>
          <a:xfrm>
            <a:off x="5577841" y="1609171"/>
            <a:ext cx="3862058" cy="461665"/>
          </a:xfrm>
          <a:prstGeom prst="rect">
            <a:avLst/>
          </a:prstGeom>
        </p:spPr>
        <p:txBody>
          <a:bodyPr wrap="square" rtlCol="0">
            <a:spAutoFit/>
          </a:bodyPr>
          <a:lstStyle/>
          <a:p>
            <a:pPr algn="ctr"/>
            <a:r>
              <a:rPr lang="en-US" sz="2400" b="1" dirty="0" err="1"/>
              <a:t>HealthSelect</a:t>
            </a:r>
            <a:r>
              <a:rPr lang="en-US" sz="2400" b="1" dirty="0">
                <a:latin typeface="Calibri"/>
              </a:rPr>
              <a:t>℠ </a:t>
            </a:r>
            <a:r>
              <a:rPr lang="en-US" sz="2400" b="1" dirty="0">
                <a:latin typeface="Arial" panose="020B0604020202020204" pitchFamily="34" charset="0"/>
                <a:cs typeface="Arial" panose="020B0604020202020204" pitchFamily="34" charset="0"/>
              </a:rPr>
              <a:t>pays</a:t>
            </a:r>
            <a:endParaRPr lang="en-US" sz="2400" b="1" dirty="0"/>
          </a:p>
        </p:txBody>
      </p:sp>
      <p:sp>
        <p:nvSpPr>
          <p:cNvPr id="2" name="Content Placeholder 1"/>
          <p:cNvSpPr>
            <a:spLocks noGrp="1"/>
          </p:cNvSpPr>
          <p:nvPr>
            <p:ph idx="15"/>
          </p:nvPr>
        </p:nvSpPr>
        <p:spPr>
          <a:xfrm>
            <a:off x="4514721" y="352696"/>
            <a:ext cx="2394080" cy="663303"/>
          </a:xfrm>
        </p:spPr>
        <p:txBody>
          <a:bodyPr>
            <a:normAutofit/>
          </a:bodyPr>
          <a:lstStyle/>
          <a:p>
            <a:r>
              <a:rPr lang="en-US" sz="3200" b="1" dirty="0">
                <a:solidFill>
                  <a:srgbClr val="49742A"/>
                </a:solidFill>
              </a:rPr>
              <a:t>Secondary</a:t>
            </a:r>
          </a:p>
        </p:txBody>
      </p:sp>
    </p:spTree>
    <p:extLst>
      <p:ext uri="{BB962C8B-B14F-4D97-AF65-F5344CB8AC3E}">
        <p14:creationId xmlns:p14="http://schemas.microsoft.com/office/powerpoint/2010/main" val="118171673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400" y="1676015"/>
            <a:ext cx="6061108" cy="4180114"/>
          </a:xfrm>
        </p:spPr>
        <p:txBody>
          <a:bodyPr>
            <a:noAutofit/>
          </a:bodyPr>
          <a:lstStyle/>
          <a:p>
            <a:pPr marL="457200" indent="-230188">
              <a:buFont typeface="Arial" panose="020B0604020202020204" pitchFamily="34" charset="0"/>
              <a:buChar char="•"/>
            </a:pPr>
            <a:r>
              <a:rPr lang="en-US" dirty="0"/>
              <a:t>Call ERS and provide your Medicare information to enroll!</a:t>
            </a:r>
          </a:p>
          <a:p>
            <a:pPr marL="457200" indent="-230188">
              <a:buFont typeface="Arial" panose="020B0604020202020204" pitchFamily="34" charset="0"/>
              <a:buChar char="•"/>
            </a:pPr>
            <a:endParaRPr lang="en-US" sz="800" dirty="0"/>
          </a:p>
          <a:p>
            <a:pPr marL="457200" indent="-230188">
              <a:buFont typeface="Arial" panose="020B0604020202020204" pitchFamily="34" charset="0"/>
              <a:buChar char="•"/>
            </a:pPr>
            <a:r>
              <a:rPr lang="en-US" dirty="0"/>
              <a:t>Declining coverage means, you’ll lose all GBP prescription drug coverage.</a:t>
            </a:r>
          </a:p>
          <a:p>
            <a:pPr marL="457200" indent="-230188">
              <a:buFont typeface="Arial" panose="020B0604020202020204" pitchFamily="34" charset="0"/>
              <a:buChar char="•"/>
            </a:pPr>
            <a:endParaRPr lang="en-US" sz="800" dirty="0"/>
          </a:p>
          <a:p>
            <a:pPr marL="457200" indent="-230188">
              <a:buFont typeface="Arial" panose="020B0604020202020204" pitchFamily="34" charset="0"/>
              <a:buChar char="•"/>
            </a:pPr>
            <a:r>
              <a:rPr lang="en-US" dirty="0"/>
              <a:t>If you decline, sign up for a private Part D plan within 63 days or you may be penalized.</a:t>
            </a:r>
          </a:p>
          <a:p>
            <a:pPr marL="457200" indent="-230188">
              <a:buFont typeface="Arial" panose="020B0604020202020204" pitchFamily="34" charset="0"/>
              <a:buChar char="•"/>
            </a:pPr>
            <a:endParaRPr lang="en-US" dirty="0"/>
          </a:p>
        </p:txBody>
      </p:sp>
      <p:pic>
        <p:nvPicPr>
          <p:cNvPr id="12" name="Content Placeholder 11"/>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699512" y="176783"/>
            <a:ext cx="2861835" cy="1102924"/>
          </a:xfr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13" t="-1" r="18355" b="-409"/>
          <a:stretch/>
        </p:blipFill>
        <p:spPr>
          <a:xfrm>
            <a:off x="3926878" y="1408386"/>
            <a:ext cx="5217121" cy="4992414"/>
          </a:xfrm>
          <a:prstGeom prst="rect">
            <a:avLst/>
          </a:prstGeom>
        </p:spPr>
      </p:pic>
    </p:spTree>
    <p:extLst>
      <p:ext uri="{BB962C8B-B14F-4D97-AF65-F5344CB8AC3E}">
        <p14:creationId xmlns:p14="http://schemas.microsoft.com/office/powerpoint/2010/main" val="109957389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498111"/>
            <a:ext cx="9144000" cy="707887"/>
          </a:xfrm>
          <a:prstGeom prst="rect">
            <a:avLst/>
          </a:prstGeom>
          <a:solidFill>
            <a:srgbClr val="497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Freedom of Movement</a:t>
            </a:r>
          </a:p>
        </p:txBody>
      </p:sp>
      <p:sp>
        <p:nvSpPr>
          <p:cNvPr id="3" name="Content Placeholder 2"/>
          <p:cNvSpPr>
            <a:spLocks noGrp="1"/>
          </p:cNvSpPr>
          <p:nvPr>
            <p:ph idx="1"/>
          </p:nvPr>
        </p:nvSpPr>
        <p:spPr>
          <a:xfrm>
            <a:off x="306050" y="5529955"/>
            <a:ext cx="8302241" cy="644197"/>
          </a:xfrm>
        </p:spPr>
        <p:txBody>
          <a:bodyPr>
            <a:normAutofit lnSpcReduction="10000"/>
          </a:bodyPr>
          <a:lstStyle/>
          <a:p>
            <a:r>
              <a:rPr lang="en-US" sz="2000" b="1" dirty="0">
                <a:solidFill>
                  <a:schemeClr val="bg1"/>
                </a:solidFill>
              </a:rPr>
              <a:t>Switch between the HealthSelect Medicare Advantage plan and the HealthSelect Secondary plan anytime.</a:t>
            </a:r>
          </a:p>
        </p:txBody>
      </p:sp>
      <p:sp>
        <p:nvSpPr>
          <p:cNvPr id="4" name="Content Placeholder 3"/>
          <p:cNvSpPr>
            <a:spLocks noGrp="1"/>
          </p:cNvSpPr>
          <p:nvPr>
            <p:ph idx="10"/>
          </p:nvPr>
        </p:nvSpPr>
        <p:spPr>
          <a:xfrm>
            <a:off x="306049" y="1681238"/>
            <a:ext cx="8837951" cy="3712798"/>
          </a:xfrm>
        </p:spPr>
        <p:txBody>
          <a:bodyPr>
            <a:normAutofit fontScale="92500" lnSpcReduction="10000"/>
          </a:bodyPr>
          <a:lstStyle/>
          <a:p>
            <a:r>
              <a:rPr lang="en-US" dirty="0"/>
              <a:t>If you switch from the HealthSelect Medicare Advantage plan to the HealthSelect Secondary plan, it will be effective the first of the month following your request.</a:t>
            </a:r>
          </a:p>
          <a:p>
            <a:endParaRPr lang="en-US" dirty="0"/>
          </a:p>
          <a:p>
            <a:endParaRPr lang="en-US" dirty="0"/>
          </a:p>
          <a:p>
            <a:r>
              <a:rPr lang="en-US" dirty="0"/>
              <a:t>If you switch from the HealthSelect Secondary plan to the HealthSelect Medicare Advantage plan there’s a 29-day Medicare enrollment period before the plan will be effective.</a:t>
            </a:r>
          </a:p>
        </p:txBody>
      </p:sp>
      <p:cxnSp>
        <p:nvCxnSpPr>
          <p:cNvPr id="19" name="Straight Connector 18"/>
          <p:cNvCxnSpPr/>
          <p:nvPr/>
        </p:nvCxnSpPr>
        <p:spPr>
          <a:xfrm flipH="1">
            <a:off x="346552" y="3437069"/>
            <a:ext cx="3643557" cy="0"/>
          </a:xfrm>
          <a:prstGeom prst="line">
            <a:avLst/>
          </a:prstGeom>
          <a:ln w="44450">
            <a:solidFill>
              <a:srgbClr val="49742A"/>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0622" y="3103132"/>
            <a:ext cx="693598" cy="667873"/>
          </a:xfrm>
          <a:prstGeom prst="rect">
            <a:avLst/>
          </a:prstGeom>
        </p:spPr>
      </p:pic>
      <p:cxnSp>
        <p:nvCxnSpPr>
          <p:cNvPr id="17" name="Straight Connector 16"/>
          <p:cNvCxnSpPr/>
          <p:nvPr/>
        </p:nvCxnSpPr>
        <p:spPr>
          <a:xfrm flipH="1">
            <a:off x="4964733" y="3437069"/>
            <a:ext cx="3643557" cy="0"/>
          </a:xfrm>
          <a:prstGeom prst="line">
            <a:avLst/>
          </a:prstGeom>
          <a:ln w="44450">
            <a:solidFill>
              <a:srgbClr val="4974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66547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to Work Retirees</a:t>
            </a:r>
          </a:p>
        </p:txBody>
      </p:sp>
      <p:sp>
        <p:nvSpPr>
          <p:cNvPr id="3" name="Content Placeholder 2"/>
          <p:cNvSpPr>
            <a:spLocks noGrp="1"/>
          </p:cNvSpPr>
          <p:nvPr>
            <p:ph idx="1"/>
          </p:nvPr>
        </p:nvSpPr>
        <p:spPr>
          <a:xfrm>
            <a:off x="150123" y="1667428"/>
            <a:ext cx="4954140" cy="4539408"/>
          </a:xfrm>
        </p:spPr>
        <p:txBody>
          <a:bodyPr>
            <a:normAutofit/>
          </a:bodyPr>
          <a:lstStyle/>
          <a:p>
            <a:pPr marL="457200" indent="-457200">
              <a:buFont typeface="Arial" panose="020B0604020202020204" pitchFamily="34" charset="0"/>
              <a:buChar char="•"/>
            </a:pPr>
            <a:r>
              <a:rPr lang="en-US" dirty="0"/>
              <a:t>Not eligible for HealthSelect Medicare Advantage and </a:t>
            </a:r>
            <a:r>
              <a:rPr lang="en-US" dirty="0" err="1"/>
              <a:t>HealthSelct</a:t>
            </a:r>
            <a:r>
              <a:rPr lang="en-US" dirty="0"/>
              <a:t> Medicare Rx .</a:t>
            </a:r>
          </a:p>
          <a:p>
            <a:pPr marL="457200" indent="-457200">
              <a:buFont typeface="Arial" panose="020B0604020202020204" pitchFamily="34" charset="0"/>
              <a:buChar char="•"/>
            </a:pPr>
            <a:endParaRPr lang="en-US" sz="900" dirty="0"/>
          </a:p>
          <a:p>
            <a:pPr marL="457200" indent="-457200">
              <a:buFont typeface="Arial" panose="020B0604020202020204" pitchFamily="34" charset="0"/>
              <a:buChar char="•"/>
            </a:pPr>
            <a:r>
              <a:rPr lang="en-US" dirty="0"/>
              <a:t>Re-enrolled in previous non-Medicare Advantage health plan.</a:t>
            </a:r>
          </a:p>
          <a:p>
            <a:pPr marL="457200" indent="-457200">
              <a:buFont typeface="Arial" panose="020B0604020202020204" pitchFamily="34" charset="0"/>
              <a:buChar char="•"/>
            </a:pPr>
            <a:endParaRPr lang="en-US" sz="900" dirty="0"/>
          </a:p>
          <a:p>
            <a:pPr marL="457200" indent="-457200">
              <a:buFont typeface="Arial" panose="020B0604020202020204" pitchFamily="34" charset="0"/>
              <a:buChar char="•"/>
            </a:pPr>
            <a:r>
              <a:rPr lang="en-US" dirty="0"/>
              <a:t>Option to choose active employee benefits.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51" t="450" r="12469"/>
          <a:stretch/>
        </p:blipFill>
        <p:spPr>
          <a:xfrm>
            <a:off x="2436150" y="1403928"/>
            <a:ext cx="6707850" cy="4992294"/>
          </a:xfrm>
          <a:prstGeom prst="rect">
            <a:avLst/>
          </a:prstGeom>
        </p:spPr>
      </p:pic>
    </p:spTree>
    <p:extLst>
      <p:ext uri="{BB962C8B-B14F-4D97-AF65-F5344CB8AC3E}">
        <p14:creationId xmlns:p14="http://schemas.microsoft.com/office/powerpoint/2010/main" val="259337329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idx="1"/>
          </p:nvPr>
        </p:nvSpPr>
        <p:spPr>
          <a:xfrm>
            <a:off x="457199" y="1635506"/>
            <a:ext cx="5964383" cy="4310743"/>
          </a:xfrm>
        </p:spPr>
        <p:txBody>
          <a:bodyPr>
            <a:noAutofit/>
          </a:bodyPr>
          <a:lstStyle/>
          <a:p>
            <a:pPr marL="342900" indent="-342900">
              <a:buFont typeface="Arial" panose="020B0604020202020204" pitchFamily="34" charset="0"/>
              <a:buChar char="•"/>
            </a:pPr>
            <a:r>
              <a:rPr lang="en-US" dirty="0"/>
              <a:t>Understanding Medicare</a:t>
            </a:r>
          </a:p>
          <a:p>
            <a:pPr marL="342900" indent="-342900">
              <a:buFont typeface="Arial" panose="020B0604020202020204" pitchFamily="34" charset="0"/>
              <a:buChar char="•"/>
            </a:pPr>
            <a:r>
              <a:rPr lang="en-US" dirty="0"/>
              <a:t>Enrolling in Medicare</a:t>
            </a:r>
          </a:p>
          <a:p>
            <a:pPr marL="342900" indent="-342900">
              <a:buFont typeface="Arial" panose="020B0604020202020204" pitchFamily="34" charset="0"/>
              <a:buChar char="•"/>
            </a:pPr>
            <a:r>
              <a:rPr lang="en-US" dirty="0"/>
              <a:t>Working past age 65</a:t>
            </a:r>
          </a:p>
          <a:p>
            <a:pPr marL="342900" indent="-342900">
              <a:buFont typeface="Arial" panose="020B0604020202020204" pitchFamily="34" charset="0"/>
              <a:buChar char="•"/>
            </a:pPr>
            <a:r>
              <a:rPr lang="en-US" dirty="0"/>
              <a:t>Medicare and your state </a:t>
            </a:r>
            <a:br>
              <a:rPr lang="en-US" dirty="0"/>
            </a:br>
            <a:r>
              <a:rPr lang="en-US" dirty="0"/>
              <a:t>health insurance</a:t>
            </a:r>
          </a:p>
          <a:p>
            <a:pPr marL="342900" indent="-342900">
              <a:buFont typeface="Arial" panose="020B0604020202020204" pitchFamily="34" charset="0"/>
              <a:buChar char="•"/>
            </a:pPr>
            <a:r>
              <a:rPr lang="en-US" dirty="0"/>
              <a:t>Split households</a:t>
            </a:r>
          </a:p>
          <a:p>
            <a:pPr marL="342900" indent="-342900">
              <a:buFont typeface="Arial" panose="020B0604020202020204" pitchFamily="34" charset="0"/>
              <a:buChar char="•"/>
            </a:pPr>
            <a:r>
              <a:rPr lang="en-US" dirty="0"/>
              <a:t>Non ERS Part C and Part D plans</a:t>
            </a:r>
          </a:p>
          <a:p>
            <a:pPr marL="342900" indent="-342900">
              <a:buFont typeface="Arial" panose="020B0604020202020204" pitchFamily="34" charset="0"/>
              <a:buChar char="•"/>
            </a:pPr>
            <a:r>
              <a:rPr lang="en-US" dirty="0"/>
              <a:t>Resources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0202" t="11081" r="20960" b="10198"/>
          <a:stretch/>
        </p:blipFill>
        <p:spPr>
          <a:xfrm>
            <a:off x="6520872" y="2854037"/>
            <a:ext cx="2152073" cy="2881745"/>
          </a:xfrm>
          <a:prstGeom prst="rect">
            <a:avLst/>
          </a:prstGeom>
        </p:spPr>
      </p:pic>
    </p:spTree>
    <p:extLst>
      <p:ext uri="{BB962C8B-B14F-4D97-AF65-F5344CB8AC3E}">
        <p14:creationId xmlns:p14="http://schemas.microsoft.com/office/powerpoint/2010/main" val="65673358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 Households</a:t>
            </a:r>
          </a:p>
        </p:txBody>
      </p:sp>
      <p:pic>
        <p:nvPicPr>
          <p:cNvPr id="12" name="Content Placeholder 1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2108"/>
          <a:stretch/>
        </p:blipFill>
        <p:spPr>
          <a:xfrm flipH="1">
            <a:off x="0" y="1403989"/>
            <a:ext cx="9144000" cy="4996811"/>
          </a:xfrm>
        </p:spPr>
      </p:pic>
    </p:spTree>
    <p:extLst>
      <p:ext uri="{BB962C8B-B14F-4D97-AF65-F5344CB8AC3E}">
        <p14:creationId xmlns:p14="http://schemas.microsoft.com/office/powerpoint/2010/main" val="197959782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Retiree is Medicare-Eligible</a:t>
            </a:r>
          </a:p>
        </p:txBody>
      </p:sp>
      <p:sp>
        <p:nvSpPr>
          <p:cNvPr id="19" name="Content Placeholder 2"/>
          <p:cNvSpPr>
            <a:spLocks noGrp="1"/>
          </p:cNvSpPr>
          <p:nvPr>
            <p:ph idx="1"/>
          </p:nvPr>
        </p:nvSpPr>
        <p:spPr>
          <a:xfrm>
            <a:off x="288759" y="1600201"/>
            <a:ext cx="3857500" cy="1479883"/>
          </a:xfrm>
        </p:spPr>
        <p:txBody>
          <a:bodyPr>
            <a:noAutofit/>
          </a:bodyPr>
          <a:lstStyle/>
          <a:p>
            <a:pPr algn="ctr"/>
            <a:r>
              <a:rPr lang="en-US" b="1" dirty="0"/>
              <a:t>The retiree is eligible for Medicare, the dependent is not</a:t>
            </a:r>
          </a:p>
          <a:p>
            <a:pPr algn="ctr"/>
            <a:endParaRPr lang="en-US" b="1" dirty="0"/>
          </a:p>
        </p:txBody>
      </p:sp>
      <p:pic>
        <p:nvPicPr>
          <p:cNvPr id="20" name="Content Placeholder 4"/>
          <p:cNvPicPr>
            <a:picLocks noGrp="1" noChangeAspect="1"/>
          </p:cNvPicPr>
          <p:nvPr>
            <p:ph idx="15"/>
          </p:nvPr>
        </p:nvPicPr>
        <p:blipFill>
          <a:blip r:embed="rId3" cstate="print">
            <a:extLst>
              <a:ext uri="{28A0092B-C50C-407E-A947-70E740481C1C}">
                <a14:useLocalDpi xmlns:a14="http://schemas.microsoft.com/office/drawing/2010/main" val="0"/>
              </a:ext>
            </a:extLst>
          </a:blip>
          <a:stretch>
            <a:fillRect/>
          </a:stretch>
        </p:blipFill>
        <p:spPr>
          <a:xfrm>
            <a:off x="421914" y="3097029"/>
            <a:ext cx="1576937" cy="1795813"/>
          </a:xfrm>
        </p:spPr>
      </p:pic>
      <p:pic>
        <p:nvPicPr>
          <p:cNvPr id="21" name="Content Placeholder 4"/>
          <p:cNvPicPr>
            <a:picLocks noGrp="1" noChangeAspect="1"/>
          </p:cNvPicPr>
          <p:nvPr>
            <p:ph idx="15"/>
          </p:nvPr>
        </p:nvPicPr>
        <p:blipFill>
          <a:blip r:embed="rId4" cstate="print">
            <a:extLst>
              <a:ext uri="{28A0092B-C50C-407E-A947-70E740481C1C}">
                <a14:useLocalDpi xmlns:a14="http://schemas.microsoft.com/office/drawing/2010/main" val="0"/>
              </a:ext>
            </a:extLst>
          </a:blip>
          <a:stretch>
            <a:fillRect/>
          </a:stretch>
        </p:blipFill>
        <p:spPr>
          <a:xfrm>
            <a:off x="2527738" y="3097029"/>
            <a:ext cx="1573036" cy="1795813"/>
          </a:xfrm>
        </p:spPr>
      </p:pic>
      <p:sp>
        <p:nvSpPr>
          <p:cNvPr id="22" name="Content Placeholder 2"/>
          <p:cNvSpPr>
            <a:spLocks noGrp="1"/>
          </p:cNvSpPr>
          <p:nvPr>
            <p:ph idx="1"/>
          </p:nvPr>
        </p:nvSpPr>
        <p:spPr>
          <a:xfrm>
            <a:off x="441323" y="4892842"/>
            <a:ext cx="1538119" cy="577516"/>
          </a:xfrm>
        </p:spPr>
        <p:txBody>
          <a:bodyPr>
            <a:normAutofit/>
          </a:bodyPr>
          <a:lstStyle/>
          <a:p>
            <a:pPr algn="ctr"/>
            <a:r>
              <a:rPr lang="en-US" b="1" dirty="0"/>
              <a:t>Retiree</a:t>
            </a:r>
          </a:p>
        </p:txBody>
      </p:sp>
      <p:sp>
        <p:nvSpPr>
          <p:cNvPr id="23" name="Content Placeholder 2"/>
          <p:cNvSpPr>
            <a:spLocks noGrp="1"/>
          </p:cNvSpPr>
          <p:nvPr>
            <p:ph idx="1"/>
          </p:nvPr>
        </p:nvSpPr>
        <p:spPr>
          <a:xfrm>
            <a:off x="2309884" y="4892842"/>
            <a:ext cx="2008744" cy="577516"/>
          </a:xfrm>
        </p:spPr>
        <p:txBody>
          <a:bodyPr>
            <a:normAutofit fontScale="92500"/>
          </a:bodyPr>
          <a:lstStyle/>
          <a:p>
            <a:pPr algn="ctr"/>
            <a:r>
              <a:rPr lang="en-US" b="1" dirty="0"/>
              <a:t>Dependent</a:t>
            </a:r>
          </a:p>
        </p:txBody>
      </p:sp>
      <p:sp>
        <p:nvSpPr>
          <p:cNvPr id="24" name="TextBox 23"/>
          <p:cNvSpPr txBox="1"/>
          <p:nvPr/>
        </p:nvSpPr>
        <p:spPr>
          <a:xfrm>
            <a:off x="4999600" y="1600201"/>
            <a:ext cx="3975455" cy="2246769"/>
          </a:xfrm>
          <a:prstGeom prst="rect">
            <a:avLst/>
          </a:prstGeom>
        </p:spPr>
        <p:txBody>
          <a:bodyPr wrap="square" rtlCol="0">
            <a:spAutoFit/>
          </a:bodyPr>
          <a:lstStyle/>
          <a:p>
            <a:r>
              <a:rPr lang="en-US" sz="2800" b="1" dirty="0">
                <a:solidFill>
                  <a:srgbClr val="C03C32"/>
                </a:solidFill>
              </a:rPr>
              <a:t>Retiree</a:t>
            </a:r>
            <a:r>
              <a:rPr lang="en-US" sz="2800" b="1" dirty="0"/>
              <a:t> – Should provide ERS with Medicare info and can enroll in HealthSelect Medicare Advantage.</a:t>
            </a:r>
          </a:p>
        </p:txBody>
      </p:sp>
      <p:sp>
        <p:nvSpPr>
          <p:cNvPr id="25" name="TextBox 24"/>
          <p:cNvSpPr txBox="1"/>
          <p:nvPr/>
        </p:nvSpPr>
        <p:spPr>
          <a:xfrm>
            <a:off x="4999600" y="4096481"/>
            <a:ext cx="3975455" cy="1815882"/>
          </a:xfrm>
          <a:prstGeom prst="rect">
            <a:avLst/>
          </a:prstGeom>
        </p:spPr>
        <p:txBody>
          <a:bodyPr wrap="square" rtlCol="0">
            <a:spAutoFit/>
          </a:bodyPr>
          <a:lstStyle/>
          <a:p>
            <a:pPr>
              <a:defRPr/>
            </a:pPr>
            <a:r>
              <a:rPr lang="en-US" sz="2800" b="1" dirty="0">
                <a:solidFill>
                  <a:srgbClr val="15697E"/>
                </a:solidFill>
              </a:rPr>
              <a:t>Dependent</a:t>
            </a:r>
            <a:r>
              <a:rPr lang="en-US" sz="2800" b="1" dirty="0"/>
              <a:t> – remains   on his or her non-Medicare Advantage health plan.</a:t>
            </a:r>
          </a:p>
        </p:txBody>
      </p:sp>
      <p:sp>
        <p:nvSpPr>
          <p:cNvPr id="26" name="Rectangle 25"/>
          <p:cNvSpPr/>
          <p:nvPr/>
        </p:nvSpPr>
        <p:spPr>
          <a:xfrm>
            <a:off x="4908192" y="1724118"/>
            <a:ext cx="80682" cy="1971582"/>
          </a:xfrm>
          <a:prstGeom prst="rect">
            <a:avLst/>
          </a:prstGeom>
          <a:solidFill>
            <a:srgbClr val="C03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908192" y="4219066"/>
            <a:ext cx="80682" cy="1570712"/>
          </a:xfrm>
          <a:prstGeom prst="rect">
            <a:avLst/>
          </a:prstGeom>
          <a:solidFill>
            <a:srgbClr val="156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65063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Retiree Is Not Medicare-Eligible</a:t>
            </a:r>
          </a:p>
        </p:txBody>
      </p:sp>
      <p:sp>
        <p:nvSpPr>
          <p:cNvPr id="3" name="Content Placeholder 2"/>
          <p:cNvSpPr>
            <a:spLocks noGrp="1"/>
          </p:cNvSpPr>
          <p:nvPr>
            <p:ph idx="1"/>
          </p:nvPr>
        </p:nvSpPr>
        <p:spPr>
          <a:xfrm>
            <a:off x="393032" y="1600201"/>
            <a:ext cx="3689059" cy="3886200"/>
          </a:xfrm>
        </p:spPr>
        <p:txBody>
          <a:bodyPr/>
          <a:lstStyle/>
          <a:p>
            <a:pPr algn="ctr"/>
            <a:r>
              <a:rPr lang="en-US" b="1" dirty="0"/>
              <a:t>The retiree is not eligible for Medicare Parts A and B?</a:t>
            </a:r>
          </a:p>
        </p:txBody>
      </p:sp>
      <p:pic>
        <p:nvPicPr>
          <p:cNvPr id="12" name="Content Placeholder 4"/>
          <p:cNvPicPr>
            <a:picLocks noGrp="1" noChangeAspect="1"/>
          </p:cNvPicPr>
          <p:nvPr>
            <p:ph idx="15"/>
          </p:nvPr>
        </p:nvPicPr>
        <p:blipFill>
          <a:blip r:embed="rId3" cstate="print">
            <a:extLst>
              <a:ext uri="{28A0092B-C50C-407E-A947-70E740481C1C}">
                <a14:useLocalDpi xmlns:a14="http://schemas.microsoft.com/office/drawing/2010/main" val="0"/>
              </a:ext>
            </a:extLst>
          </a:blip>
          <a:stretch>
            <a:fillRect/>
          </a:stretch>
        </p:blipFill>
        <p:spPr>
          <a:xfrm>
            <a:off x="2570612" y="3097029"/>
            <a:ext cx="1576937" cy="1795813"/>
          </a:xfrm>
        </p:spPr>
      </p:pic>
      <p:pic>
        <p:nvPicPr>
          <p:cNvPr id="13" name="Content Placeholder 4"/>
          <p:cNvPicPr>
            <a:picLocks noGrp="1" noChangeAspect="1"/>
          </p:cNvPicPr>
          <p:nvPr>
            <p:ph idx="15"/>
          </p:nvPr>
        </p:nvPicPr>
        <p:blipFill>
          <a:blip r:embed="rId4" cstate="print">
            <a:extLst>
              <a:ext uri="{28A0092B-C50C-407E-A947-70E740481C1C}">
                <a14:useLocalDpi xmlns:a14="http://schemas.microsoft.com/office/drawing/2010/main" val="0"/>
              </a:ext>
            </a:extLst>
          </a:blip>
          <a:stretch>
            <a:fillRect/>
          </a:stretch>
        </p:blipFill>
        <p:spPr>
          <a:xfrm>
            <a:off x="438338" y="3097029"/>
            <a:ext cx="1573036" cy="1795813"/>
          </a:xfrm>
        </p:spPr>
      </p:pic>
      <p:sp>
        <p:nvSpPr>
          <p:cNvPr id="14" name="Content Placeholder 2"/>
          <p:cNvSpPr>
            <a:spLocks noGrp="1"/>
          </p:cNvSpPr>
          <p:nvPr>
            <p:ph idx="1"/>
          </p:nvPr>
        </p:nvSpPr>
        <p:spPr>
          <a:xfrm>
            <a:off x="441323" y="4892842"/>
            <a:ext cx="1538119" cy="577516"/>
          </a:xfrm>
        </p:spPr>
        <p:txBody>
          <a:bodyPr>
            <a:normAutofit/>
          </a:bodyPr>
          <a:lstStyle/>
          <a:p>
            <a:pPr algn="ctr"/>
            <a:r>
              <a:rPr lang="en-US" b="1" dirty="0"/>
              <a:t>Retiree</a:t>
            </a:r>
          </a:p>
        </p:txBody>
      </p:sp>
      <p:sp>
        <p:nvSpPr>
          <p:cNvPr id="15" name="Content Placeholder 2"/>
          <p:cNvSpPr>
            <a:spLocks noGrp="1"/>
          </p:cNvSpPr>
          <p:nvPr>
            <p:ph idx="1"/>
          </p:nvPr>
        </p:nvSpPr>
        <p:spPr>
          <a:xfrm>
            <a:off x="2354709" y="4892842"/>
            <a:ext cx="2008744" cy="577516"/>
          </a:xfrm>
        </p:spPr>
        <p:txBody>
          <a:bodyPr>
            <a:normAutofit fontScale="92500"/>
          </a:bodyPr>
          <a:lstStyle/>
          <a:p>
            <a:pPr algn="ctr"/>
            <a:r>
              <a:rPr lang="en-US" b="1" dirty="0"/>
              <a:t>Dependent</a:t>
            </a:r>
          </a:p>
        </p:txBody>
      </p:sp>
      <p:sp>
        <p:nvSpPr>
          <p:cNvPr id="10" name="TextBox 9"/>
          <p:cNvSpPr txBox="1"/>
          <p:nvPr/>
        </p:nvSpPr>
        <p:spPr>
          <a:xfrm>
            <a:off x="4999600" y="1875212"/>
            <a:ext cx="3975455" cy="1384995"/>
          </a:xfrm>
          <a:prstGeom prst="rect">
            <a:avLst/>
          </a:prstGeom>
        </p:spPr>
        <p:txBody>
          <a:bodyPr wrap="square" rtlCol="0">
            <a:spAutoFit/>
          </a:bodyPr>
          <a:lstStyle/>
          <a:p>
            <a:r>
              <a:rPr lang="en-US" sz="2800" b="1" dirty="0">
                <a:solidFill>
                  <a:srgbClr val="C03C32"/>
                </a:solidFill>
              </a:rPr>
              <a:t>Retiree</a:t>
            </a:r>
            <a:r>
              <a:rPr lang="en-US" sz="2800" b="1" dirty="0"/>
              <a:t> – remains on his or her current health plan.</a:t>
            </a:r>
          </a:p>
        </p:txBody>
      </p:sp>
      <p:sp>
        <p:nvSpPr>
          <p:cNvPr id="11" name="TextBox 10"/>
          <p:cNvSpPr txBox="1"/>
          <p:nvPr/>
        </p:nvSpPr>
        <p:spPr>
          <a:xfrm>
            <a:off x="4999600" y="3763047"/>
            <a:ext cx="3975455" cy="1384995"/>
          </a:xfrm>
          <a:prstGeom prst="rect">
            <a:avLst/>
          </a:prstGeom>
        </p:spPr>
        <p:txBody>
          <a:bodyPr wrap="square" rtlCol="0">
            <a:spAutoFit/>
          </a:bodyPr>
          <a:lstStyle/>
          <a:p>
            <a:pPr>
              <a:defRPr/>
            </a:pPr>
            <a:r>
              <a:rPr lang="en-US" sz="2800" b="1" dirty="0">
                <a:solidFill>
                  <a:srgbClr val="15697E"/>
                </a:solidFill>
              </a:rPr>
              <a:t>Dependent</a:t>
            </a:r>
            <a:r>
              <a:rPr lang="en-US" sz="2800" b="1" dirty="0"/>
              <a:t> – can enroll in HealthSelect Medicare Advantage.</a:t>
            </a:r>
          </a:p>
        </p:txBody>
      </p:sp>
      <p:sp>
        <p:nvSpPr>
          <p:cNvPr id="16" name="Rectangle 15"/>
          <p:cNvSpPr/>
          <p:nvPr/>
        </p:nvSpPr>
        <p:spPr>
          <a:xfrm>
            <a:off x="4885770" y="1999129"/>
            <a:ext cx="80682" cy="1097900"/>
          </a:xfrm>
          <a:prstGeom prst="rect">
            <a:avLst/>
          </a:prstGeom>
          <a:solidFill>
            <a:srgbClr val="C03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892342" y="3890681"/>
            <a:ext cx="74110" cy="1189319"/>
          </a:xfrm>
          <a:prstGeom prst="rect">
            <a:avLst/>
          </a:prstGeom>
          <a:solidFill>
            <a:srgbClr val="156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12375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Active Employee with </a:t>
            </a:r>
            <a:br>
              <a:rPr lang="en-US" dirty="0"/>
            </a:br>
            <a:r>
              <a:rPr lang="en-US" dirty="0"/>
              <a:t>Medicare-Eligible Dependent</a:t>
            </a:r>
          </a:p>
        </p:txBody>
      </p:sp>
      <p:pic>
        <p:nvPicPr>
          <p:cNvPr id="13" name="Content Placeholder 4"/>
          <p:cNvPicPr>
            <a:picLocks noGrp="1" noChangeAspect="1"/>
          </p:cNvPicPr>
          <p:nvPr>
            <p:ph idx="15"/>
          </p:nvPr>
        </p:nvPicPr>
        <p:blipFill>
          <a:blip r:embed="rId3" cstate="print">
            <a:extLst>
              <a:ext uri="{28A0092B-C50C-407E-A947-70E740481C1C}">
                <a14:useLocalDpi xmlns:a14="http://schemas.microsoft.com/office/drawing/2010/main" val="0"/>
              </a:ext>
            </a:extLst>
          </a:blip>
          <a:stretch>
            <a:fillRect/>
          </a:stretch>
        </p:blipFill>
        <p:spPr>
          <a:xfrm>
            <a:off x="457906" y="3084458"/>
            <a:ext cx="1466574" cy="1658091"/>
          </a:xfrm>
        </p:spPr>
      </p:pic>
      <p:sp>
        <p:nvSpPr>
          <p:cNvPr id="14" name="Content Placeholder 2"/>
          <p:cNvSpPr>
            <a:spLocks noGrp="1"/>
          </p:cNvSpPr>
          <p:nvPr>
            <p:ph idx="1"/>
          </p:nvPr>
        </p:nvSpPr>
        <p:spPr>
          <a:xfrm>
            <a:off x="350832" y="4871593"/>
            <a:ext cx="1680723" cy="898360"/>
          </a:xfrm>
        </p:spPr>
        <p:txBody>
          <a:bodyPr>
            <a:noAutofit/>
          </a:bodyPr>
          <a:lstStyle/>
          <a:p>
            <a:pPr algn="ctr"/>
            <a:r>
              <a:rPr lang="en-US" sz="2400" b="1" dirty="0"/>
              <a:t>Active</a:t>
            </a:r>
            <a:br>
              <a:rPr lang="en-US" sz="2400" b="1" dirty="0"/>
            </a:br>
            <a:r>
              <a:rPr lang="en-US" sz="2400" b="1" dirty="0"/>
              <a:t>Employee</a:t>
            </a:r>
          </a:p>
        </p:txBody>
      </p:sp>
      <p:sp>
        <p:nvSpPr>
          <p:cNvPr id="15" name="Content Placeholder 2"/>
          <p:cNvSpPr>
            <a:spLocks noGrp="1"/>
          </p:cNvSpPr>
          <p:nvPr>
            <p:ph idx="1"/>
          </p:nvPr>
        </p:nvSpPr>
        <p:spPr>
          <a:xfrm>
            <a:off x="2177143" y="4871593"/>
            <a:ext cx="2119245" cy="1126956"/>
          </a:xfrm>
        </p:spPr>
        <p:txBody>
          <a:bodyPr>
            <a:normAutofit/>
          </a:bodyPr>
          <a:lstStyle/>
          <a:p>
            <a:pPr algn="ctr"/>
            <a:r>
              <a:rPr lang="en-US" sz="2600" b="1" dirty="0"/>
              <a:t>Dependent</a:t>
            </a:r>
          </a:p>
        </p:txBody>
      </p:sp>
      <p:pic>
        <p:nvPicPr>
          <p:cNvPr id="16" name="Content Placeholder 4"/>
          <p:cNvPicPr>
            <a:picLocks noGrp="1" noChangeAspect="1"/>
          </p:cNvPicPr>
          <p:nvPr>
            <p:ph idx="15"/>
          </p:nvPr>
        </p:nvPicPr>
        <p:blipFill>
          <a:blip r:embed="rId4" cstate="print">
            <a:extLst>
              <a:ext uri="{28A0092B-C50C-407E-A947-70E740481C1C}">
                <a14:useLocalDpi xmlns:a14="http://schemas.microsoft.com/office/drawing/2010/main" val="0"/>
              </a:ext>
            </a:extLst>
          </a:blip>
          <a:stretch>
            <a:fillRect/>
          </a:stretch>
        </p:blipFill>
        <p:spPr>
          <a:xfrm>
            <a:off x="2524401" y="3077250"/>
            <a:ext cx="1574356" cy="1792872"/>
          </a:xfrm>
        </p:spPr>
      </p:pic>
      <p:sp>
        <p:nvSpPr>
          <p:cNvPr id="9" name="TextBox 8"/>
          <p:cNvSpPr txBox="1"/>
          <p:nvPr/>
        </p:nvSpPr>
        <p:spPr>
          <a:xfrm>
            <a:off x="4999600" y="1875212"/>
            <a:ext cx="3975455" cy="1384995"/>
          </a:xfrm>
          <a:prstGeom prst="rect">
            <a:avLst/>
          </a:prstGeom>
        </p:spPr>
        <p:txBody>
          <a:bodyPr wrap="square" rtlCol="0">
            <a:spAutoFit/>
          </a:bodyPr>
          <a:lstStyle/>
          <a:p>
            <a:r>
              <a:rPr lang="en-US" sz="2800" b="1" dirty="0">
                <a:solidFill>
                  <a:srgbClr val="49742A"/>
                </a:solidFill>
              </a:rPr>
              <a:t>Active employee </a:t>
            </a:r>
            <a:r>
              <a:rPr lang="en-US" sz="2800" b="1" dirty="0"/>
              <a:t>– remains on his or her current health plan.</a:t>
            </a:r>
          </a:p>
        </p:txBody>
      </p:sp>
      <p:sp>
        <p:nvSpPr>
          <p:cNvPr id="10" name="TextBox 9"/>
          <p:cNvSpPr txBox="1"/>
          <p:nvPr/>
        </p:nvSpPr>
        <p:spPr>
          <a:xfrm>
            <a:off x="4999600" y="3751780"/>
            <a:ext cx="3975455" cy="2246769"/>
          </a:xfrm>
          <a:prstGeom prst="rect">
            <a:avLst/>
          </a:prstGeom>
        </p:spPr>
        <p:txBody>
          <a:bodyPr wrap="square" rtlCol="0">
            <a:spAutoFit/>
          </a:bodyPr>
          <a:lstStyle/>
          <a:p>
            <a:pPr>
              <a:defRPr/>
            </a:pPr>
            <a:r>
              <a:rPr lang="en-US" sz="2800" b="1" dirty="0">
                <a:solidFill>
                  <a:srgbClr val="15697E"/>
                </a:solidFill>
              </a:rPr>
              <a:t>Dependent can delay Medicare Part B</a:t>
            </a:r>
            <a:r>
              <a:rPr lang="en-US" sz="2800" b="1" dirty="0"/>
              <a:t> – remains on same health plan as active employee.</a:t>
            </a:r>
          </a:p>
        </p:txBody>
      </p:sp>
      <p:sp>
        <p:nvSpPr>
          <p:cNvPr id="11" name="Rectangle 10"/>
          <p:cNvSpPr/>
          <p:nvPr/>
        </p:nvSpPr>
        <p:spPr>
          <a:xfrm>
            <a:off x="4885770" y="1985596"/>
            <a:ext cx="80682" cy="1176704"/>
          </a:xfrm>
          <a:prstGeom prst="rect">
            <a:avLst/>
          </a:prstGeom>
          <a:solidFill>
            <a:srgbClr val="497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892342" y="3890681"/>
            <a:ext cx="74110" cy="2033869"/>
          </a:xfrm>
          <a:prstGeom prst="rect">
            <a:avLst/>
          </a:prstGeom>
          <a:solidFill>
            <a:srgbClr val="156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a:spLocks noGrp="1"/>
          </p:cNvSpPr>
          <p:nvPr>
            <p:ph idx="1"/>
          </p:nvPr>
        </p:nvSpPr>
        <p:spPr>
          <a:xfrm>
            <a:off x="457200" y="1821249"/>
            <a:ext cx="3765883" cy="1126957"/>
          </a:xfrm>
        </p:spPr>
        <p:txBody>
          <a:bodyPr>
            <a:normAutofit fontScale="92500" lnSpcReduction="20000"/>
          </a:bodyPr>
          <a:lstStyle/>
          <a:p>
            <a:pPr algn="ctr"/>
            <a:r>
              <a:rPr lang="en-US" b="1" dirty="0"/>
              <a:t>Active employee with a dependent who is eligible for Medicare</a:t>
            </a:r>
          </a:p>
        </p:txBody>
      </p:sp>
    </p:spTree>
    <p:extLst>
      <p:ext uri="{BB962C8B-B14F-4D97-AF65-F5344CB8AC3E}">
        <p14:creationId xmlns:p14="http://schemas.microsoft.com/office/powerpoint/2010/main" val="159546737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Non ERS Part C and Part D Plans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913" r="21936"/>
          <a:stretch/>
        </p:blipFill>
        <p:spPr>
          <a:xfrm flipH="1">
            <a:off x="3955312" y="1399033"/>
            <a:ext cx="5197653" cy="501091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0243" t="13333" r="9930" b="42667"/>
          <a:stretch/>
        </p:blipFill>
        <p:spPr>
          <a:xfrm>
            <a:off x="588230" y="3917047"/>
            <a:ext cx="3069370" cy="1986062"/>
          </a:xfrm>
          <a:prstGeom prst="rect">
            <a:avLst/>
          </a:prstGeom>
          <a:effectLst>
            <a:outerShdw blurRad="190500" sx="104000" sy="104000" algn="ctr" rotWithShape="0">
              <a:prstClr val="black">
                <a:alpha val="15000"/>
              </a:prstClr>
            </a:outerShdw>
          </a:effectLst>
        </p:spPr>
      </p:pic>
      <p:sp>
        <p:nvSpPr>
          <p:cNvPr id="8" name="TextBox 7"/>
          <p:cNvSpPr txBox="1"/>
          <p:nvPr/>
        </p:nvSpPr>
        <p:spPr>
          <a:xfrm>
            <a:off x="457200" y="1613118"/>
            <a:ext cx="3290047" cy="1815882"/>
          </a:xfrm>
          <a:prstGeom prst="rect">
            <a:avLst/>
          </a:prstGeom>
        </p:spPr>
        <p:txBody>
          <a:bodyPr wrap="square" rtlCol="0">
            <a:spAutoFit/>
          </a:bodyPr>
          <a:lstStyle/>
          <a:p>
            <a:pPr>
              <a:tabLst>
                <a:tab pos="3082925" algn="l"/>
              </a:tabLst>
            </a:pPr>
            <a:r>
              <a:rPr lang="en-US" sz="2800" dirty="0"/>
              <a:t>You want to pay attention to any mail that has the ERS logo on it. </a:t>
            </a:r>
          </a:p>
        </p:txBody>
      </p:sp>
      <p:cxnSp>
        <p:nvCxnSpPr>
          <p:cNvPr id="10" name="Straight Connector 9"/>
          <p:cNvCxnSpPr/>
          <p:nvPr/>
        </p:nvCxnSpPr>
        <p:spPr>
          <a:xfrm>
            <a:off x="457200" y="3593805"/>
            <a:ext cx="329004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8400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Enrolling in Private Part C </a:t>
            </a:r>
            <a:br>
              <a:rPr lang="en-US" dirty="0"/>
            </a:br>
            <a:r>
              <a:rPr lang="en-US" dirty="0"/>
              <a:t>and D Plans</a:t>
            </a:r>
          </a:p>
        </p:txBody>
      </p:sp>
      <p:sp>
        <p:nvSpPr>
          <p:cNvPr id="3" name="Content Placeholder 2"/>
          <p:cNvSpPr>
            <a:spLocks noGrp="1"/>
          </p:cNvSpPr>
          <p:nvPr>
            <p:ph idx="1"/>
          </p:nvPr>
        </p:nvSpPr>
        <p:spPr>
          <a:xfrm>
            <a:off x="304800" y="1701799"/>
            <a:ext cx="5892800" cy="3488547"/>
          </a:xfrm>
        </p:spPr>
        <p:txBody>
          <a:bodyPr>
            <a:normAutofit lnSpcReduction="10000"/>
          </a:bodyPr>
          <a:lstStyle/>
          <a:p>
            <a:pPr marL="457200" indent="-230188">
              <a:buFont typeface="Arial" panose="020B0604020202020204" pitchFamily="34" charset="0"/>
              <a:buChar char="•"/>
            </a:pPr>
            <a:r>
              <a:rPr lang="en-US" dirty="0"/>
              <a:t>Enrolling in a private or group Part C plan cancels your GBP HealthSelect</a:t>
            </a:r>
            <a:r>
              <a:rPr lang="en-US" dirty="0">
                <a:solidFill>
                  <a:srgbClr val="FF0000"/>
                </a:solidFill>
              </a:rPr>
              <a:t> </a:t>
            </a:r>
            <a:r>
              <a:rPr lang="en-US" dirty="0"/>
              <a:t>Medicare Advantage plan.</a:t>
            </a:r>
          </a:p>
          <a:p>
            <a:pPr marL="457200" indent="-230188">
              <a:buFont typeface="Arial" panose="020B0604020202020204" pitchFamily="34" charset="0"/>
              <a:buChar char="•"/>
            </a:pPr>
            <a:endParaRPr lang="en-US" sz="900" dirty="0"/>
          </a:p>
          <a:p>
            <a:pPr marL="457200" indent="-230188">
              <a:buFont typeface="Arial" panose="020B0604020202020204" pitchFamily="34" charset="0"/>
              <a:buChar char="•"/>
            </a:pPr>
            <a:r>
              <a:rPr lang="en-US" dirty="0"/>
              <a:t>Enrolling in a private or group Part D plan cancels your </a:t>
            </a:r>
            <a:r>
              <a:rPr lang="en-US" dirty="0" err="1"/>
              <a:t>HealthSelect</a:t>
            </a:r>
            <a:r>
              <a:rPr lang="en-US" dirty="0"/>
              <a:t> Medicare Rx coverage.</a:t>
            </a:r>
            <a:endParaRPr lang="en-US" sz="3200" dirty="0"/>
          </a:p>
        </p:txBody>
      </p:sp>
      <p:sp>
        <p:nvSpPr>
          <p:cNvPr id="6" name="Rectangle 5"/>
          <p:cNvSpPr/>
          <p:nvPr/>
        </p:nvSpPr>
        <p:spPr>
          <a:xfrm>
            <a:off x="0" y="5331858"/>
            <a:ext cx="9144000" cy="774081"/>
          </a:xfrm>
          <a:prstGeom prst="rect">
            <a:avLst/>
          </a:prstGeom>
          <a:solidFill>
            <a:srgbClr val="497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156" y="5279574"/>
            <a:ext cx="886342" cy="886342"/>
          </a:xfrm>
          <a:prstGeom prst="rect">
            <a:avLst/>
          </a:prstGeom>
        </p:spPr>
      </p:pic>
      <p:sp>
        <p:nvSpPr>
          <p:cNvPr id="9" name="Content Placeholder 3"/>
          <p:cNvSpPr>
            <a:spLocks noGrp="1"/>
          </p:cNvSpPr>
          <p:nvPr>
            <p:ph idx="10"/>
          </p:nvPr>
        </p:nvSpPr>
        <p:spPr>
          <a:xfrm>
            <a:off x="1251857" y="5368802"/>
            <a:ext cx="7467270" cy="707887"/>
          </a:xfrm>
        </p:spPr>
        <p:txBody>
          <a:bodyPr>
            <a:normAutofit fontScale="92500" lnSpcReduction="10000"/>
          </a:bodyPr>
          <a:lstStyle/>
          <a:p>
            <a:r>
              <a:rPr lang="en-US" sz="2400" b="1" dirty="0">
                <a:solidFill>
                  <a:schemeClr val="bg1"/>
                </a:solidFill>
              </a:rPr>
              <a:t>You can cancel your private or group Part C and Part D plan to re-enroll in your GBP coverage.</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9193" t="8052" r="21212" b="12216"/>
          <a:stretch/>
        </p:blipFill>
        <p:spPr>
          <a:xfrm>
            <a:off x="6827920" y="2578649"/>
            <a:ext cx="1771134" cy="2371519"/>
          </a:xfrm>
          <a:prstGeom prst="rect">
            <a:avLst/>
          </a:prstGeom>
        </p:spPr>
      </p:pic>
    </p:spTree>
    <p:extLst>
      <p:ext uri="{BB962C8B-B14F-4D97-AF65-F5344CB8AC3E}">
        <p14:creationId xmlns:p14="http://schemas.microsoft.com/office/powerpoint/2010/main" val="24923747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194" y="1600200"/>
            <a:ext cx="8802806" cy="4419599"/>
          </a:xfrm>
        </p:spPr>
        <p:txBody>
          <a:bodyPr>
            <a:noAutofit/>
          </a:bodyPr>
          <a:lstStyle/>
          <a:p>
            <a:r>
              <a:rPr lang="en-US" b="1" dirty="0">
                <a:solidFill>
                  <a:srgbClr val="49742A"/>
                </a:solidFill>
              </a:rPr>
              <a:t>Social Security Administration </a:t>
            </a:r>
          </a:p>
          <a:p>
            <a:r>
              <a:rPr lang="en-US" sz="2600" dirty="0"/>
              <a:t>Toll-free (800) 772-1213 or online at </a:t>
            </a:r>
            <a:r>
              <a:rPr lang="en-US" sz="2600" b="1" dirty="0"/>
              <a:t>www.ssa.gov</a:t>
            </a:r>
          </a:p>
          <a:p>
            <a:endParaRPr lang="en-US" sz="1400" dirty="0"/>
          </a:p>
          <a:p>
            <a:r>
              <a:rPr lang="en-US" b="1" dirty="0">
                <a:solidFill>
                  <a:srgbClr val="49742A"/>
                </a:solidFill>
              </a:rPr>
              <a:t>Medicare</a:t>
            </a:r>
          </a:p>
          <a:p>
            <a:r>
              <a:rPr lang="en-US" sz="2600" dirty="0"/>
              <a:t>Toll-free (800) 633-4227 or online at </a:t>
            </a:r>
            <a:r>
              <a:rPr lang="en-US" sz="2600" b="1" dirty="0"/>
              <a:t>www.medicare.gov</a:t>
            </a:r>
          </a:p>
          <a:p>
            <a:endParaRPr lang="en-US" sz="1400" dirty="0"/>
          </a:p>
          <a:p>
            <a:r>
              <a:rPr lang="en-US" b="1" dirty="0">
                <a:solidFill>
                  <a:srgbClr val="49742A"/>
                </a:solidFill>
              </a:rPr>
              <a:t>ERS</a:t>
            </a:r>
          </a:p>
          <a:p>
            <a:r>
              <a:rPr lang="en-US" sz="2600" dirty="0"/>
              <a:t>Toll-free (877) 275-4377 </a:t>
            </a:r>
            <a:br>
              <a:rPr lang="en-US" sz="2600" dirty="0"/>
            </a:br>
            <a:r>
              <a:rPr lang="en-US" sz="2600" dirty="0"/>
              <a:t>Monday – Friday, 8:00 a.m. – 5:00 p.m. CT </a:t>
            </a:r>
            <a:br>
              <a:rPr lang="en-US" sz="2600" dirty="0"/>
            </a:br>
            <a:r>
              <a:rPr lang="en-US" sz="2600" dirty="0"/>
              <a:t>or online at </a:t>
            </a:r>
            <a:r>
              <a:rPr lang="en-US" sz="2600" b="1" dirty="0"/>
              <a:t>www.ers.texas.gov</a:t>
            </a:r>
            <a:endParaRPr lang="en-US" sz="2600" dirty="0"/>
          </a:p>
        </p:txBody>
      </p:sp>
      <p:sp>
        <p:nvSpPr>
          <p:cNvPr id="2" name="Title 1"/>
          <p:cNvSpPr>
            <a:spLocks noGrp="1"/>
          </p:cNvSpPr>
          <p:nvPr>
            <p:ph type="title"/>
          </p:nvPr>
        </p:nvSpPr>
        <p:spPr/>
        <p:txBody>
          <a:bodyPr/>
          <a:lstStyle/>
          <a:p>
            <a:r>
              <a:rPr lang="en-US" dirty="0"/>
              <a:t>Resources</a:t>
            </a:r>
          </a:p>
        </p:txBody>
      </p:sp>
      <p:pic>
        <p:nvPicPr>
          <p:cNvPr id="12" name="Content Placeholder 12"/>
          <p:cNvPicPr>
            <a:picLocks noGrp="1" noChangeAspect="1"/>
          </p:cNvPicPr>
          <p:nvPr>
            <p:ph idx="11"/>
          </p:nvPr>
        </p:nvPicPr>
        <p:blipFill>
          <a:blip r:embed="rId3" cstate="print">
            <a:extLst>
              <a:ext uri="{28A0092B-C50C-407E-A947-70E740481C1C}">
                <a14:useLocalDpi xmlns:a14="http://schemas.microsoft.com/office/drawing/2010/main" val="0"/>
              </a:ext>
            </a:extLst>
          </a:blip>
          <a:stretch>
            <a:fillRect/>
          </a:stretch>
        </p:blipFill>
        <p:spPr>
          <a:xfrm>
            <a:off x="7162800" y="5332692"/>
            <a:ext cx="457200" cy="457200"/>
          </a:xfrm>
        </p:spPr>
      </p:pic>
      <p:pic>
        <p:nvPicPr>
          <p:cNvPr id="13" name="Content Placeholder 13"/>
          <p:cNvPicPr>
            <a:picLocks noGrp="1" noChangeAspect="1"/>
          </p:cNvPicPr>
          <p:nvPr>
            <p:ph idx="15"/>
          </p:nvPr>
        </p:nvPicPr>
        <p:blipFill>
          <a:blip r:embed="rId4" cstate="print">
            <a:extLst>
              <a:ext uri="{28A0092B-C50C-407E-A947-70E740481C1C}">
                <a14:useLocalDpi xmlns:a14="http://schemas.microsoft.com/office/drawing/2010/main" val="0"/>
              </a:ext>
            </a:extLst>
          </a:blip>
          <a:stretch>
            <a:fillRect/>
          </a:stretch>
        </p:blipFill>
        <p:spPr>
          <a:xfrm>
            <a:off x="7810500" y="5331932"/>
            <a:ext cx="457200" cy="457200"/>
          </a:xfrm>
        </p:spPr>
      </p:pic>
      <p:cxnSp>
        <p:nvCxnSpPr>
          <p:cNvPr id="5" name="Straight Connector 4"/>
          <p:cNvCxnSpPr/>
          <p:nvPr/>
        </p:nvCxnSpPr>
        <p:spPr>
          <a:xfrm flipV="1">
            <a:off x="0" y="2702257"/>
            <a:ext cx="9144000" cy="1364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0" y="3984767"/>
            <a:ext cx="9144000" cy="1364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87000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 y="0"/>
            <a:ext cx="9147312" cy="6858000"/>
          </a:xfrm>
          <a:prstGeom prst="rect">
            <a:avLst/>
          </a:prstGeom>
          <a:solidFill>
            <a:srgbClr val="497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p:cNvSpPr>
            <a:spLocks noGrp="1"/>
          </p:cNvSpPr>
          <p:nvPr>
            <p:ph idx="10"/>
          </p:nvPr>
        </p:nvSpPr>
        <p:spPr>
          <a:xfrm>
            <a:off x="406400" y="1003300"/>
            <a:ext cx="8153400" cy="1752600"/>
          </a:xfrm>
        </p:spPr>
        <p:txBody>
          <a:bodyPr>
            <a:noAutofit/>
          </a:bodyPr>
          <a:lstStyle/>
          <a:p>
            <a:pPr algn="ctr"/>
            <a:r>
              <a:rPr lang="en-US" sz="9600" b="1" dirty="0">
                <a:solidFill>
                  <a:schemeClr val="bg1"/>
                </a:solidFill>
              </a:rPr>
              <a:t>THANK YOU!</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974" y="3317874"/>
            <a:ext cx="3006725" cy="3006725"/>
          </a:xfrm>
          <a:prstGeom prst="rect">
            <a:avLst/>
          </a:prstGeom>
        </p:spPr>
      </p:pic>
    </p:spTree>
    <p:extLst>
      <p:ext uri="{BB962C8B-B14F-4D97-AF65-F5344CB8AC3E}">
        <p14:creationId xmlns:p14="http://schemas.microsoft.com/office/powerpoint/2010/main" val="15347686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3896" b="3860"/>
          <a:stretch/>
        </p:blipFill>
        <p:spPr>
          <a:xfrm>
            <a:off x="0" y="1399074"/>
            <a:ext cx="9144000" cy="5001726"/>
          </a:xfrm>
        </p:spPr>
      </p:pic>
      <p:sp>
        <p:nvSpPr>
          <p:cNvPr id="2" name="Title 1"/>
          <p:cNvSpPr>
            <a:spLocks noGrp="1"/>
          </p:cNvSpPr>
          <p:nvPr>
            <p:ph type="title"/>
          </p:nvPr>
        </p:nvSpPr>
        <p:spPr/>
        <p:txBody>
          <a:bodyPr/>
          <a:lstStyle/>
          <a:p>
            <a:r>
              <a:rPr lang="en-US" dirty="0"/>
              <a:t>Understanding Medicare</a:t>
            </a:r>
          </a:p>
        </p:txBody>
      </p:sp>
    </p:spTree>
    <p:extLst>
      <p:ext uri="{BB962C8B-B14F-4D97-AF65-F5344CB8AC3E}">
        <p14:creationId xmlns:p14="http://schemas.microsoft.com/office/powerpoint/2010/main" val="341021126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Medicare?</a:t>
            </a:r>
          </a:p>
        </p:txBody>
      </p:sp>
      <p:sp>
        <p:nvSpPr>
          <p:cNvPr id="3" name="Content Placeholder 2"/>
          <p:cNvSpPr>
            <a:spLocks noGrp="1"/>
          </p:cNvSpPr>
          <p:nvPr>
            <p:ph idx="1"/>
          </p:nvPr>
        </p:nvSpPr>
        <p:spPr>
          <a:xfrm>
            <a:off x="221530" y="1548684"/>
            <a:ext cx="4964617" cy="4376057"/>
          </a:xfrm>
        </p:spPr>
        <p:txBody>
          <a:bodyPr>
            <a:normAutofit/>
          </a:bodyPr>
          <a:lstStyle/>
          <a:p>
            <a:r>
              <a:rPr lang="en-US" dirty="0"/>
              <a:t>Medicare is a federal health insurance program for people:</a:t>
            </a:r>
          </a:p>
          <a:p>
            <a:pPr marL="461963" indent="-227013">
              <a:buFont typeface="Arial" panose="020B0604020202020204" pitchFamily="34" charset="0"/>
              <a:buChar char="•"/>
            </a:pPr>
            <a:r>
              <a:rPr lang="en-US" dirty="0"/>
              <a:t>age 65+;</a:t>
            </a:r>
          </a:p>
          <a:p>
            <a:pPr marL="461963" indent="-227013">
              <a:buFont typeface="Arial" panose="020B0604020202020204" pitchFamily="34" charset="0"/>
              <a:buChar char="•"/>
            </a:pPr>
            <a:endParaRPr lang="en-US" sz="800" dirty="0"/>
          </a:p>
          <a:p>
            <a:pPr marL="461963" indent="-227013">
              <a:buFont typeface="Arial" panose="020B0604020202020204" pitchFamily="34" charset="0"/>
              <a:buChar char="•"/>
            </a:pPr>
            <a:r>
              <a:rPr lang="en-US" dirty="0"/>
              <a:t>medically disabled and </a:t>
            </a:r>
            <a:br>
              <a:rPr lang="en-US" dirty="0"/>
            </a:br>
            <a:r>
              <a:rPr lang="en-US" dirty="0"/>
              <a:t>under age 65 or</a:t>
            </a:r>
          </a:p>
          <a:p>
            <a:pPr marL="461963" indent="-227013">
              <a:buFont typeface="Arial" panose="020B0604020202020204" pitchFamily="34" charset="0"/>
              <a:buChar char="•"/>
            </a:pPr>
            <a:endParaRPr lang="en-US" sz="800" dirty="0"/>
          </a:p>
          <a:p>
            <a:pPr marL="461963" indent="-227013">
              <a:buFont typeface="Arial" panose="020B0604020202020204" pitchFamily="34" charset="0"/>
              <a:buChar char="•"/>
            </a:pPr>
            <a:r>
              <a:rPr lang="en-US" dirty="0"/>
              <a:t>any age with end-stage renal disease.</a:t>
            </a:r>
          </a:p>
        </p:txBody>
      </p:sp>
      <p:pic>
        <p:nvPicPr>
          <p:cNvPr id="6" name="Content Placeholder 5"/>
          <p:cNvPicPr>
            <a:picLocks noGrp="1" noChangeAspect="1"/>
          </p:cNvPicPr>
          <p:nvPr>
            <p:ph idx="18"/>
          </p:nvPr>
        </p:nvPicPr>
        <p:blipFill>
          <a:blip r:embed="rId3" cstate="print">
            <a:extLst>
              <a:ext uri="{28A0092B-C50C-407E-A947-70E740481C1C}">
                <a14:useLocalDpi xmlns:a14="http://schemas.microsoft.com/office/drawing/2010/main" val="0"/>
              </a:ext>
            </a:extLst>
          </a:blip>
          <a:stretch>
            <a:fillRect/>
          </a:stretch>
        </p:blipFill>
        <p:spPr>
          <a:xfrm>
            <a:off x="6084434" y="1822380"/>
            <a:ext cx="1796142" cy="179437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3999" y="3736712"/>
            <a:ext cx="1796143" cy="179436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3736712"/>
            <a:ext cx="1796142" cy="1794368"/>
          </a:xfrm>
          <a:prstGeom prst="rect">
            <a:avLst/>
          </a:prstGeom>
        </p:spPr>
      </p:pic>
    </p:spTree>
    <p:extLst>
      <p:ext uri="{BB962C8B-B14F-4D97-AF65-F5344CB8AC3E}">
        <p14:creationId xmlns:p14="http://schemas.microsoft.com/office/powerpoint/2010/main" val="147958153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Parts of Medicare</a:t>
            </a:r>
          </a:p>
        </p:txBody>
      </p:sp>
      <p:sp>
        <p:nvSpPr>
          <p:cNvPr id="3" name="Content Placeholder 2"/>
          <p:cNvSpPr>
            <a:spLocks noGrp="1"/>
          </p:cNvSpPr>
          <p:nvPr>
            <p:ph idx="1"/>
          </p:nvPr>
        </p:nvSpPr>
        <p:spPr>
          <a:xfrm>
            <a:off x="457199" y="1600200"/>
            <a:ext cx="4196687" cy="4615873"/>
          </a:xfrm>
        </p:spPr>
        <p:txBody>
          <a:bodyPr>
            <a:normAutofit fontScale="92500" lnSpcReduction="10000"/>
          </a:bodyPr>
          <a:lstStyle/>
          <a:p>
            <a:r>
              <a:rPr lang="en-US" sz="3000" b="1" dirty="0"/>
              <a:t>Medicare Part A </a:t>
            </a:r>
          </a:p>
          <a:p>
            <a:r>
              <a:rPr lang="en-US" sz="3000" dirty="0"/>
              <a:t>- Hospital</a:t>
            </a:r>
          </a:p>
          <a:p>
            <a:pPr marL="457200" indent="-457200">
              <a:buFontTx/>
              <a:buChar char="-"/>
            </a:pPr>
            <a:endParaRPr lang="en-US" sz="1100" dirty="0"/>
          </a:p>
          <a:p>
            <a:r>
              <a:rPr lang="en-US" sz="3000" b="1" dirty="0"/>
              <a:t>Medicare Part B </a:t>
            </a:r>
          </a:p>
          <a:p>
            <a:r>
              <a:rPr lang="en-US" sz="3000" dirty="0"/>
              <a:t>- Medical Services</a:t>
            </a:r>
          </a:p>
          <a:p>
            <a:pPr marL="457200" indent="-457200">
              <a:buFontTx/>
              <a:buChar char="-"/>
            </a:pPr>
            <a:endParaRPr lang="en-US" sz="1100" dirty="0"/>
          </a:p>
          <a:p>
            <a:r>
              <a:rPr lang="en-US" sz="3000" b="1" dirty="0"/>
              <a:t>Medicare Part C</a:t>
            </a:r>
          </a:p>
          <a:p>
            <a:r>
              <a:rPr lang="en-US" sz="3000" dirty="0"/>
              <a:t>- Combines Part A &amp; B</a:t>
            </a:r>
          </a:p>
          <a:p>
            <a:pPr marL="457200" indent="-457200">
              <a:buFontTx/>
              <a:buChar char="-"/>
            </a:pPr>
            <a:endParaRPr lang="en-US" sz="1100" dirty="0"/>
          </a:p>
          <a:p>
            <a:r>
              <a:rPr lang="en-US" sz="3000" b="1" dirty="0"/>
              <a:t>Medicare Part D </a:t>
            </a:r>
          </a:p>
          <a:p>
            <a:r>
              <a:rPr lang="en-US" sz="3000" dirty="0"/>
              <a:t>- Prescription drugs </a:t>
            </a:r>
          </a:p>
          <a:p>
            <a:endParaRPr lang="en-US" dirty="0"/>
          </a:p>
        </p:txBody>
      </p:sp>
      <p:pic>
        <p:nvPicPr>
          <p:cNvPr id="12" name="Content Placeholder 11"/>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4712003" y="3953191"/>
            <a:ext cx="1752600" cy="1750869"/>
          </a:xfrm>
        </p:spPr>
      </p:pic>
      <p:pic>
        <p:nvPicPr>
          <p:cNvPr id="13" name="Content Placeholder 12"/>
          <p:cNvPicPr>
            <a:picLocks noGrp="1" noChangeAspect="1"/>
          </p:cNvPicPr>
          <p:nvPr>
            <p:ph idx="11"/>
          </p:nvPr>
        </p:nvPicPr>
        <p:blipFill>
          <a:blip r:embed="rId4" cstate="print">
            <a:extLst>
              <a:ext uri="{28A0092B-C50C-407E-A947-70E740481C1C}">
                <a14:useLocalDpi xmlns:a14="http://schemas.microsoft.com/office/drawing/2010/main" val="0"/>
              </a:ext>
            </a:extLst>
          </a:blip>
          <a:stretch>
            <a:fillRect/>
          </a:stretch>
        </p:blipFill>
        <p:spPr>
          <a:xfrm>
            <a:off x="6723568" y="3922658"/>
            <a:ext cx="1784030" cy="1782268"/>
          </a:xfr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9283" y="1786069"/>
            <a:ext cx="1752600" cy="17526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2003" y="1786069"/>
            <a:ext cx="1752600" cy="1752600"/>
          </a:xfrm>
          <a:prstGeom prst="rect">
            <a:avLst/>
          </a:prstGeom>
        </p:spPr>
      </p:pic>
    </p:spTree>
    <p:extLst>
      <p:ext uri="{BB962C8B-B14F-4D97-AF65-F5344CB8AC3E}">
        <p14:creationId xmlns:p14="http://schemas.microsoft.com/office/powerpoint/2010/main" val="399780987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Much Does It Cost?</a:t>
            </a:r>
          </a:p>
        </p:txBody>
      </p:sp>
      <p:graphicFrame>
        <p:nvGraphicFramePr>
          <p:cNvPr id="12" name="Content Placeholder 7"/>
          <p:cNvGraphicFramePr>
            <a:graphicFrameLocks/>
          </p:cNvGraphicFramePr>
          <p:nvPr>
            <p:extLst>
              <p:ext uri="{D42A27DB-BD31-4B8C-83A1-F6EECF244321}">
                <p14:modId xmlns:p14="http://schemas.microsoft.com/office/powerpoint/2010/main" val="1617019682"/>
              </p:ext>
            </p:extLst>
          </p:nvPr>
        </p:nvGraphicFramePr>
        <p:xfrm>
          <a:off x="0" y="1555852"/>
          <a:ext cx="9144000" cy="2408089"/>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6097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Part A</a:t>
                      </a: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1569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Part B</a:t>
                      </a:r>
                      <a:endParaRPr lang="en-US" sz="2800" dirty="0">
                        <a:solidFill>
                          <a:srgbClr val="FF0000"/>
                        </a:solidFill>
                      </a:endParaRP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1569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Part C</a:t>
                      </a: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15697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Part</a:t>
                      </a:r>
                      <a:r>
                        <a:rPr lang="en-US" sz="2800" baseline="0" dirty="0"/>
                        <a:t> D</a:t>
                      </a:r>
                      <a:endParaRPr lang="en-US" sz="2800" dirty="0">
                        <a:solidFill>
                          <a:srgbClr val="FF0000"/>
                        </a:solidFill>
                      </a:endParaRP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15697E"/>
                    </a:solidFill>
                  </a:tcPr>
                </a:tc>
                <a:extLst>
                  <a:ext uri="{0D108BD9-81ED-4DB2-BD59-A6C34878D82A}">
                    <a16:rowId xmlns:a16="http://schemas.microsoft.com/office/drawing/2014/main" val="10000"/>
                  </a:ext>
                </a:extLst>
              </a:tr>
              <a:tr h="11181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rPr>
                        <a:t>No</a:t>
                      </a:r>
                      <a:r>
                        <a:rPr lang="en-US" sz="2800" baseline="0" dirty="0">
                          <a:solidFill>
                            <a:schemeClr val="tx1"/>
                          </a:solidFill>
                        </a:rPr>
                        <a:t> monthly premium for most participants </a:t>
                      </a:r>
                      <a:endParaRPr lang="en-US" sz="2800" dirty="0">
                        <a:solidFill>
                          <a:schemeClr val="tx1"/>
                        </a:solidFill>
                      </a:endParaRP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rPr>
                        <a:t>Standard monthly premium is $174.70*</a:t>
                      </a: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strike="noStrike" baseline="0" dirty="0">
                          <a:solidFill>
                            <a:schemeClr val="tx1"/>
                          </a:solidFill>
                        </a:rPr>
                        <a:t>Varies by plan</a:t>
                      </a:r>
                      <a:endParaRPr lang="en-US" sz="2800" strike="sngStrike" dirty="0">
                        <a:solidFill>
                          <a:schemeClr val="tx1"/>
                        </a:solidFill>
                      </a:endParaRP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strike="noStrike" baseline="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trike="noStrike" baseline="0" dirty="0">
                          <a:solidFill>
                            <a:schemeClr val="tx1"/>
                          </a:solidFill>
                        </a:rPr>
                        <a:t>Varies by plan*</a:t>
                      </a:r>
                      <a:endParaRPr lang="en-US" sz="2800" strike="sngStrike"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a:solidFill>
                          <a:schemeClr val="tx1"/>
                        </a:solidFill>
                      </a:endParaRP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13" name="Rectangle 12"/>
          <p:cNvSpPr/>
          <p:nvPr/>
        </p:nvSpPr>
        <p:spPr>
          <a:xfrm>
            <a:off x="0" y="5321117"/>
            <a:ext cx="9144000" cy="851398"/>
          </a:xfrm>
          <a:prstGeom prst="rect">
            <a:avLst/>
          </a:prstGeom>
          <a:solidFill>
            <a:srgbClr val="156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
          <p:cNvSpPr>
            <a:spLocks noGrp="1"/>
          </p:cNvSpPr>
          <p:nvPr>
            <p:ph idx="10"/>
          </p:nvPr>
        </p:nvSpPr>
        <p:spPr>
          <a:xfrm>
            <a:off x="1393379" y="5352808"/>
            <a:ext cx="7750621" cy="788016"/>
          </a:xfrm>
        </p:spPr>
        <p:txBody>
          <a:bodyPr>
            <a:normAutofit lnSpcReduction="10000"/>
          </a:bodyPr>
          <a:lstStyle/>
          <a:p>
            <a:r>
              <a:rPr lang="en-US" sz="2400" b="1" dirty="0">
                <a:solidFill>
                  <a:schemeClr val="bg1"/>
                </a:solidFill>
              </a:rPr>
              <a:t>Contact the SSA for details about Medicare premiums and how they’re calculated.</a:t>
            </a:r>
          </a:p>
        </p:txBody>
      </p:sp>
      <p:pic>
        <p:nvPicPr>
          <p:cNvPr id="15" name="Content Placeholde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343" y="5204529"/>
            <a:ext cx="1064798" cy="1064798"/>
          </a:xfrm>
          <a:prstGeom prst="rect">
            <a:avLst/>
          </a:prstGeom>
        </p:spPr>
      </p:pic>
      <p:sp>
        <p:nvSpPr>
          <p:cNvPr id="3" name="Rectangle 2"/>
          <p:cNvSpPr/>
          <p:nvPr/>
        </p:nvSpPr>
        <p:spPr>
          <a:xfrm>
            <a:off x="0" y="4410128"/>
            <a:ext cx="9081338" cy="646331"/>
          </a:xfrm>
          <a:prstGeom prst="rect">
            <a:avLst/>
          </a:prstGeom>
        </p:spPr>
        <p:txBody>
          <a:bodyPr wrap="square">
            <a:spAutoFit/>
          </a:bodyPr>
          <a:lstStyle/>
          <a:p>
            <a:r>
              <a:rPr lang="en-US" dirty="0"/>
              <a:t>*Premium will increase if you are subject to the Income-Related Monthly Adjustment Amount (IRMAA).</a:t>
            </a:r>
          </a:p>
        </p:txBody>
      </p:sp>
    </p:spTree>
    <p:extLst>
      <p:ext uri="{BB962C8B-B14F-4D97-AF65-F5344CB8AC3E}">
        <p14:creationId xmlns:p14="http://schemas.microsoft.com/office/powerpoint/2010/main" val="285194930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203016" y="2259646"/>
            <a:ext cx="3602646" cy="24521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Paying Your Medicare Premiums</a:t>
            </a:r>
          </a:p>
        </p:txBody>
      </p:sp>
      <p:sp>
        <p:nvSpPr>
          <p:cNvPr id="8" name="TextBox 7"/>
          <p:cNvSpPr txBox="1"/>
          <p:nvPr/>
        </p:nvSpPr>
        <p:spPr>
          <a:xfrm>
            <a:off x="283599" y="1482000"/>
            <a:ext cx="5161236" cy="5262979"/>
          </a:xfrm>
          <a:prstGeom prst="rect">
            <a:avLst/>
          </a:prstGeom>
        </p:spPr>
        <p:txBody>
          <a:bodyPr wrap="square" rtlCol="0">
            <a:spAutoFit/>
          </a:bodyPr>
          <a:lstStyle/>
          <a:p>
            <a:r>
              <a:rPr lang="en-US" sz="2800" b="1" dirty="0"/>
              <a:t>Medicare premiums will be:</a:t>
            </a:r>
          </a:p>
          <a:p>
            <a:pPr marL="457200" indent="-228600">
              <a:buFont typeface="Arial" panose="020B0604020202020204" pitchFamily="34" charset="0"/>
              <a:buChar char="•"/>
            </a:pPr>
            <a:r>
              <a:rPr lang="en-US" sz="2800" dirty="0"/>
              <a:t>deducted from your Social </a:t>
            </a:r>
            <a:br>
              <a:rPr lang="en-US" sz="2800" dirty="0"/>
            </a:br>
            <a:r>
              <a:rPr lang="en-US" sz="2800" dirty="0"/>
              <a:t>Security check (if you’re drawing it);</a:t>
            </a:r>
          </a:p>
          <a:p>
            <a:pPr marL="457200" indent="-228600">
              <a:buFont typeface="Arial" panose="020B0604020202020204" pitchFamily="34" charset="0"/>
              <a:buChar char="•"/>
            </a:pPr>
            <a:endParaRPr lang="en-US" sz="800" dirty="0"/>
          </a:p>
          <a:p>
            <a:pPr marL="228600"/>
            <a:endParaRPr lang="en-US" sz="800" dirty="0"/>
          </a:p>
          <a:p>
            <a:pPr marL="457200" indent="-228600">
              <a:buFont typeface="Arial" panose="020B0604020202020204" pitchFamily="34" charset="0"/>
              <a:buChar char="•"/>
            </a:pPr>
            <a:endParaRPr lang="en-US" sz="800" dirty="0"/>
          </a:p>
          <a:p>
            <a:pPr marL="457200" indent="-228600">
              <a:buFont typeface="Arial" panose="020B0604020202020204" pitchFamily="34" charset="0"/>
              <a:buChar char="•"/>
            </a:pPr>
            <a:r>
              <a:rPr lang="en-US" sz="2800" dirty="0"/>
              <a:t>deducted from your bank</a:t>
            </a:r>
            <a:br>
              <a:rPr lang="en-US" sz="2800" dirty="0"/>
            </a:br>
            <a:r>
              <a:rPr lang="en-US" sz="2800" dirty="0"/>
              <a:t>account after you set up </a:t>
            </a:r>
            <a:br>
              <a:rPr lang="en-US" sz="2800" dirty="0"/>
            </a:br>
            <a:r>
              <a:rPr lang="en-US" sz="2800" dirty="0"/>
              <a:t>Medicare Easy Pay</a:t>
            </a:r>
          </a:p>
          <a:p>
            <a:pPr marL="457200" indent="-228600">
              <a:buFont typeface="Arial" panose="020B0604020202020204" pitchFamily="34" charset="0"/>
              <a:buChar char="•"/>
            </a:pPr>
            <a:endParaRPr lang="en-US" sz="2800" dirty="0"/>
          </a:p>
          <a:p>
            <a:pPr marL="457200" indent="-228600">
              <a:buFont typeface="Arial" panose="020B0604020202020204" pitchFamily="34" charset="0"/>
              <a:buChar char="•"/>
            </a:pPr>
            <a:r>
              <a:rPr lang="en-US" sz="2800" dirty="0"/>
              <a:t>mailed in with the payment coupon from your bill  </a:t>
            </a:r>
          </a:p>
          <a:p>
            <a:pPr algn="ctr"/>
            <a:endParaRPr lang="en-US" sz="3200" b="1" dirty="0">
              <a:solidFill>
                <a:srgbClr val="49742A"/>
              </a:solidFill>
            </a:endParaRPr>
          </a:p>
        </p:txBody>
      </p:sp>
    </p:spTree>
    <p:extLst>
      <p:ext uri="{BB962C8B-B14F-4D97-AF65-F5344CB8AC3E}">
        <p14:creationId xmlns:p14="http://schemas.microsoft.com/office/powerpoint/2010/main" val="6692590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Enrolling in Medicare </a:t>
            </a:r>
          </a:p>
        </p:txBody>
      </p:sp>
      <p:pic>
        <p:nvPicPr>
          <p:cNvPr id="5" name="Content Placeholder 1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9" t="10851" r="445" b="6575"/>
          <a:stretch/>
        </p:blipFill>
        <p:spPr>
          <a:xfrm>
            <a:off x="0" y="1405718"/>
            <a:ext cx="9144000" cy="4985846"/>
          </a:xfrm>
        </p:spPr>
      </p:pic>
    </p:spTree>
    <p:extLst>
      <p:ext uri="{BB962C8B-B14F-4D97-AF65-F5344CB8AC3E}">
        <p14:creationId xmlns:p14="http://schemas.microsoft.com/office/powerpoint/2010/main" val="311148954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28161"/>
            <a:ext cx="9144000" cy="871172"/>
          </a:xfrm>
          <a:prstGeom prst="rect">
            <a:avLst/>
          </a:prstGeom>
          <a:solidFill>
            <a:srgbClr val="497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Automatic Enrollment</a:t>
            </a:r>
          </a:p>
        </p:txBody>
      </p:sp>
      <p:sp>
        <p:nvSpPr>
          <p:cNvPr id="3" name="Content Placeholder 2"/>
          <p:cNvSpPr>
            <a:spLocks noGrp="1"/>
          </p:cNvSpPr>
          <p:nvPr>
            <p:ph idx="1"/>
          </p:nvPr>
        </p:nvSpPr>
        <p:spPr>
          <a:xfrm>
            <a:off x="132736" y="1640085"/>
            <a:ext cx="5052659" cy="2645588"/>
          </a:xfrm>
        </p:spPr>
        <p:txBody>
          <a:bodyPr>
            <a:noAutofit/>
          </a:bodyPr>
          <a:lstStyle/>
          <a:p>
            <a:pPr marL="227012"/>
            <a:r>
              <a:rPr lang="en-US" b="1" dirty="0"/>
              <a:t>For individuals</a:t>
            </a:r>
            <a:r>
              <a:rPr lang="en-US" dirty="0"/>
              <a:t>: </a:t>
            </a:r>
          </a:p>
          <a:p>
            <a:pPr marL="457200" indent="-230188">
              <a:buFont typeface="Arial" panose="020B0604020202020204" pitchFamily="34" charset="0"/>
              <a:buChar char="•"/>
            </a:pPr>
            <a:r>
              <a:rPr lang="en-US" dirty="0"/>
              <a:t>drawing SSA benefits, or</a:t>
            </a:r>
          </a:p>
          <a:p>
            <a:pPr marL="457200" indent="-230188">
              <a:buFont typeface="Arial" panose="020B0604020202020204" pitchFamily="34" charset="0"/>
              <a:buChar char="•"/>
            </a:pPr>
            <a:endParaRPr lang="en-US" sz="800" dirty="0"/>
          </a:p>
          <a:p>
            <a:pPr marL="457200" indent="-230188">
              <a:buFont typeface="Arial" panose="020B0604020202020204" pitchFamily="34" charset="0"/>
              <a:buChar char="•"/>
            </a:pPr>
            <a:r>
              <a:rPr lang="en-US" dirty="0"/>
              <a:t>disabled under 65  </a:t>
            </a:r>
            <a:br>
              <a:rPr lang="en-US" dirty="0"/>
            </a:br>
            <a:r>
              <a:rPr lang="en-US" dirty="0"/>
              <a:t>(after you’ve received </a:t>
            </a:r>
            <a:br>
              <a:rPr lang="en-US" dirty="0"/>
            </a:br>
            <a:r>
              <a:rPr lang="en-US" dirty="0"/>
              <a:t>24 months of payment).</a:t>
            </a:r>
          </a:p>
        </p:txBody>
      </p:sp>
      <p:sp>
        <p:nvSpPr>
          <p:cNvPr id="7" name="TextBox 6"/>
          <p:cNvSpPr txBox="1"/>
          <p:nvPr/>
        </p:nvSpPr>
        <p:spPr>
          <a:xfrm>
            <a:off x="1542474" y="5179026"/>
            <a:ext cx="7285842" cy="769441"/>
          </a:xfrm>
          <a:prstGeom prst="rect">
            <a:avLst/>
          </a:prstGeom>
        </p:spPr>
        <p:txBody>
          <a:bodyPr wrap="square" rtlCol="0">
            <a:spAutoFit/>
          </a:bodyPr>
          <a:lstStyle/>
          <a:p>
            <a:r>
              <a:rPr lang="en-US" sz="2200" b="1" dirty="0">
                <a:solidFill>
                  <a:schemeClr val="bg1"/>
                </a:solidFill>
              </a:rPr>
              <a:t>The Social Security Administration will send you information in the mail.</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8" y="5031347"/>
            <a:ext cx="1065850" cy="1064798"/>
          </a:xfrm>
          <a:prstGeom prst="rect">
            <a:avLst/>
          </a:prstGeom>
        </p:spPr>
      </p:pic>
      <p:pic>
        <p:nvPicPr>
          <p:cNvPr id="16" name="Content Placeholder 15"/>
          <p:cNvPicPr>
            <a:picLocks noGrp="1" noChangeAspect="1"/>
          </p:cNvPicPr>
          <p:nvPr>
            <p:ph idx="10"/>
          </p:nvPr>
        </p:nvPicPr>
        <p:blipFill>
          <a:blip r:embed="rId4" cstate="print">
            <a:extLst>
              <a:ext uri="{28A0092B-C50C-407E-A947-70E740481C1C}">
                <a14:useLocalDpi xmlns:a14="http://schemas.microsoft.com/office/drawing/2010/main" val="0"/>
              </a:ext>
            </a:extLst>
          </a:blip>
          <a:stretch>
            <a:fillRect/>
          </a:stretch>
        </p:blipFill>
        <p:spPr>
          <a:xfrm>
            <a:off x="5349831" y="1820247"/>
            <a:ext cx="3340763" cy="2104053"/>
          </a:xfrm>
          <a:prstGeom prst="rect">
            <a:avLst/>
          </a:prstGeom>
          <a:no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8556949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BC_Document" ma:contentTypeID="0x01010065E3BD7613594644ADA684A3841AD0DD00FC5E09EB0844314BB3FA4787B226D9890048B9703C3A98EE42A2FE7CCCAA1AFD0C" ma:contentTypeVersion="76" ma:contentTypeDescription="" ma:contentTypeScope="" ma:versionID="264fc0f27140190c83416abe4d54848e">
  <xsd:schema xmlns:xsd="http://www.w3.org/2001/XMLSchema" xmlns:xs="http://www.w3.org/2001/XMLSchema" xmlns:p="http://schemas.microsoft.com/office/2006/metadata/properties" xmlns:ns2="381aa00b-dce2-460c-9f29-a942b8ae4d0a" xmlns:ns3="a8e21e4a-5eed-4d15-877c-9166063d3752" xmlns:ns4="c5561ff7-3e15-481b-a162-7d7d5295d6e5" targetNamespace="http://schemas.microsoft.com/office/2006/metadata/properties" ma:root="true" ma:fieldsID="3863f604ee0a227538193b577f946036" ns2:_="" ns3:_="" ns4:_="">
    <xsd:import namespace="381aa00b-dce2-460c-9f29-a942b8ae4d0a"/>
    <xsd:import namespace="a8e21e4a-5eed-4d15-877c-9166063d3752"/>
    <xsd:import namespace="c5561ff7-3e15-481b-a162-7d7d5295d6e5"/>
    <xsd:element name="properties">
      <xsd:complexType>
        <xsd:sequence>
          <xsd:element name="documentManagement">
            <xsd:complexType>
              <xsd:all>
                <xsd:element ref="ns2:bcd8cabef231467dabd9b3d78cd23f66" minOccurs="0"/>
                <xsd:element ref="ns2:TaxCatchAll" minOccurs="0"/>
                <xsd:element ref="ns2:TaxCatchAllLabel" minOccurs="0"/>
                <xsd:element ref="ns2:ie7b3359cf9143258e3b575e98527cce" minOccurs="0"/>
                <xsd:element ref="ns2:e5e595c25e9f42a69da9904cbe267c1e" minOccurs="0"/>
                <xsd:element ref="ns2:CY"/>
                <xsd:element ref="ns2:FY" minOccurs="0"/>
                <xsd:element ref="ns2:Retention_Event_Date" minOccurs="0"/>
                <xsd:element ref="ns3:SharedWithUsers" minOccurs="0"/>
                <xsd:element ref="ns4:topic" minOccurs="0"/>
                <xsd:element ref="ns4: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1aa00b-dce2-460c-9f29-a942b8ae4d0a" elementFormDefault="qualified">
    <xsd:import namespace="http://schemas.microsoft.com/office/2006/documentManagement/types"/>
    <xsd:import namespace="http://schemas.microsoft.com/office/infopath/2007/PartnerControls"/>
    <xsd:element name="bcd8cabef231467dabd9b3d78cd23f66" ma:index="8" nillable="true" ma:taxonomy="true" ma:internalName="bcd8cabef231467dabd9b3d78cd23f66" ma:taxonomyFieldName="Division" ma:displayName="Division" ma:default="" ma:fieldId="{bcd8cabe-f231-467d-abd9-b3d78cd23f66}" ma:sspId="2fe481af-16c7-4c41-a96d-d1f3336dc324" ma:termSetId="4d34b8ad-7d26-4f55-bfd1-5346b11c3f0d"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1aae2fce-d27f-440b-aa18-c366382ff21f}" ma:internalName="TaxCatchAll" ma:showField="CatchAllData" ma:web="a8e21e4a-5eed-4d15-877c-9166063d375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1aae2fce-d27f-440b-aa18-c366382ff21f}" ma:internalName="TaxCatchAllLabel" ma:readOnly="true" ma:showField="CatchAllDataLabel" ma:web="a8e21e4a-5eed-4d15-877c-9166063d3752">
      <xsd:complexType>
        <xsd:complexContent>
          <xsd:extension base="dms:MultiChoiceLookup">
            <xsd:sequence>
              <xsd:element name="Value" type="dms:Lookup" maxOccurs="unbounded" minOccurs="0" nillable="true"/>
            </xsd:sequence>
          </xsd:extension>
        </xsd:complexContent>
      </xsd:complexType>
    </xsd:element>
    <xsd:element name="ie7b3359cf9143258e3b575e98527cce" ma:index="12" ma:taxonomy="true" ma:internalName="ie7b3359cf9143258e3b575e98527cce" ma:taxonomyFieldName="Data_Classification" ma:displayName="Data_Classification" ma:default="1;#Public|bb25c145-bd31-4910-96ab-bc45b36a653d" ma:fieldId="{2e7b3359-cf91-4325-8e3b-575e98527cce}" ma:sspId="2fe481af-16c7-4c41-a96d-d1f3336dc324" ma:termSetId="7f920475-fd31-4331-abe7-12bd1e4fdb15" ma:anchorId="00000000-0000-0000-0000-000000000000" ma:open="false" ma:isKeyword="false">
      <xsd:complexType>
        <xsd:sequence>
          <xsd:element ref="pc:Terms" minOccurs="0" maxOccurs="1"/>
        </xsd:sequence>
      </xsd:complexType>
    </xsd:element>
    <xsd:element name="e5e595c25e9f42a69da9904cbe267c1e" ma:index="14" ma:taxonomy="true" ma:internalName="e5e595c25e9f42a69da9904cbe267c1e" ma:taxonomyFieldName="Record_Series" ma:displayName="Record_Series" ma:default="4;#GS 2097 Speeches, Papers, and Presentations|89c253b2-6ea2-4e85-9520-0a1fe6e5cbbe" ma:fieldId="{e5e595c2-5e9f-42a6-9da9-904cbe267c1e}" ma:sspId="2fe481af-16c7-4c41-a96d-d1f3336dc324" ma:termSetId="2ae28348-1dbb-40fd-9679-faa270e59310" ma:anchorId="00000000-0000-0000-0000-000000000000" ma:open="true" ma:isKeyword="false">
      <xsd:complexType>
        <xsd:sequence>
          <xsd:element ref="pc:Terms" minOccurs="0" maxOccurs="1"/>
        </xsd:sequence>
      </xsd:complexType>
    </xsd:element>
    <xsd:element name="CY" ma:index="16" ma:displayName="CY" ma:default="2023" ma:description="Calendar year document was created." ma:format="Dropdown" ma:internalName="CY">
      <xsd:simpleType>
        <xsd:restriction base="dms:Choice">
          <xsd:enumeration value="1947"/>
          <xsd:enumeration value="1948"/>
          <xsd:enumeration value="1949"/>
          <xsd:enumeration value="1950"/>
          <xsd:enumeration value="1951"/>
          <xsd:enumeration value="1952"/>
          <xsd:enumeration value="1953"/>
          <xsd:enumeration value="1954"/>
          <xsd:enumeration value="1955"/>
          <xsd:enumeration value="1956"/>
          <xsd:enumeration value="1957"/>
          <xsd:enumeration value="1958"/>
          <xsd:enumeration value="1959"/>
          <xsd:enumeration value="1960"/>
          <xsd:enumeration value="1961"/>
          <xsd:enumeration value="1962"/>
          <xsd:enumeration value="1963"/>
          <xsd:enumeration value="1964"/>
          <xsd:enumeration value="1965"/>
          <xsd:enumeration value="1966"/>
          <xsd:enumeration value="1967"/>
          <xsd:enumeration value="1968"/>
          <xsd:enumeration value="1969"/>
          <xsd:enumeration value="1970"/>
          <xsd:enumeration value="1971"/>
          <xsd:enumeration value="1972"/>
          <xsd:enumeration value="1973"/>
          <xsd:enumeration value="1974"/>
          <xsd:enumeration value="1975"/>
          <xsd:enumeration value="1976"/>
          <xsd:enumeration value="1977"/>
          <xsd:enumeration value="1978"/>
          <xsd:enumeration value="1979"/>
          <xsd:enumeration value="1980"/>
          <xsd:enumeration value="1981"/>
          <xsd:enumeration value="1982"/>
          <xsd:enumeration value="1983"/>
          <xsd:enumeration value="1984"/>
          <xsd:enumeration value="1985"/>
          <xsd:enumeration value="1986"/>
          <xsd:enumeration value="1987"/>
          <xsd:enumeration value="1988"/>
          <xsd:enumeration value="1989"/>
          <xsd:enumeration value="1990"/>
          <xsd:enumeration value="1991"/>
          <xsd:enumeration value="1992"/>
          <xsd:enumeration value="1993"/>
          <xsd:enumeration value="1994"/>
          <xsd:enumeration value="1995"/>
          <xsd:enumeration value="1996"/>
          <xsd:enumeration value="1997"/>
          <xsd:enumeration value="1998"/>
          <xsd:enumeration value="1999"/>
          <xsd:enumeration value="2000"/>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enumeration value="2026"/>
        </xsd:restriction>
      </xsd:simpleType>
    </xsd:element>
    <xsd:element name="FY" ma:index="17" nillable="true" ma:displayName="FY" ma:default="2024" ma:description="Fiscal year to which this document applies." ma:format="Dropdown" ma:internalName="FY">
      <xsd:simpleType>
        <xsd:restriction base="dms:Choice">
          <xsd:enumeration value="1947"/>
          <xsd:enumeration value="1948"/>
          <xsd:enumeration value="1949"/>
          <xsd:enumeration value="1950"/>
          <xsd:enumeration value="1951"/>
          <xsd:enumeration value="1952"/>
          <xsd:enumeration value="1953"/>
          <xsd:enumeration value="1954"/>
          <xsd:enumeration value="1955"/>
          <xsd:enumeration value="1956"/>
          <xsd:enumeration value="1957"/>
          <xsd:enumeration value="1958"/>
          <xsd:enumeration value="1959"/>
          <xsd:enumeration value="1960"/>
          <xsd:enumeration value="1961"/>
          <xsd:enumeration value="1962"/>
          <xsd:enumeration value="1963"/>
          <xsd:enumeration value="1964"/>
          <xsd:enumeration value="1965"/>
          <xsd:enumeration value="1966"/>
          <xsd:enumeration value="1967"/>
          <xsd:enumeration value="1968"/>
          <xsd:enumeration value="1969"/>
          <xsd:enumeration value="1970"/>
          <xsd:enumeration value="1971"/>
          <xsd:enumeration value="1972"/>
          <xsd:enumeration value="1973"/>
          <xsd:enumeration value="1974"/>
          <xsd:enumeration value="1975"/>
          <xsd:enumeration value="1976"/>
          <xsd:enumeration value="1977"/>
          <xsd:enumeration value="1978"/>
          <xsd:enumeration value="1979"/>
          <xsd:enumeration value="1980"/>
          <xsd:enumeration value="1981"/>
          <xsd:enumeration value="1982"/>
          <xsd:enumeration value="1983"/>
          <xsd:enumeration value="1984"/>
          <xsd:enumeration value="1985"/>
          <xsd:enumeration value="1986"/>
          <xsd:enumeration value="1987"/>
          <xsd:enumeration value="1988"/>
          <xsd:enumeration value="1989"/>
          <xsd:enumeration value="1990"/>
          <xsd:enumeration value="1991"/>
          <xsd:enumeration value="1992"/>
          <xsd:enumeration value="1993"/>
          <xsd:enumeration value="1994"/>
          <xsd:enumeration value="1995"/>
          <xsd:enumeration value="1996"/>
          <xsd:enumeration value="1997"/>
          <xsd:enumeration value="1998"/>
          <xsd:enumeration value="1999"/>
          <xsd:enumeration value="2000"/>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enumeration value="2026"/>
        </xsd:restriction>
      </xsd:simpleType>
    </xsd:element>
    <xsd:element name="Retention_Event_Date" ma:index="18" nillable="true" ma:displayName="Retention_Event_Date" ma:description="Date of event tied to retention when the event is not accounted for in another field.  Consult the ERS Records Retention Schedule for additional information. " ma:format="DateOnly" ma:internalName="Retention_Event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8e21e4a-5eed-4d15-877c-9166063d375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5561ff7-3e15-481b-a162-7d7d5295d6e5" elementFormDefault="qualified">
    <xsd:import namespace="http://schemas.microsoft.com/office/2006/documentManagement/types"/>
    <xsd:import namespace="http://schemas.microsoft.com/office/infopath/2007/PartnerControls"/>
    <xsd:element name="topic" ma:index="20" nillable="true" ma:displayName="Topic" ma:format="Dropdown" ma:internalName="topic">
      <xsd:simpleType>
        <xsd:restriction base="dms:Choice">
          <xsd:enumeration value="Benefits"/>
          <xsd:enumeration value="Budget"/>
          <xsd:enumeration value="Draft Version"/>
          <xsd:enumeration value="Medicare"/>
        </xsd:restriction>
      </xsd:simpleType>
    </xsd:element>
    <xsd:element name="category" ma:index="21" nillable="true" ma:displayName="Category" ma:format="Dropdown" ma:internalName="category">
      <xsd:simpleType>
        <xsd:restriction base="dms:Choice">
          <xsd:enumeration value="Actives"/>
          <xsd:enumeration value="Annual Enrollment"/>
          <xsd:enumeration value="Insurance"/>
          <xsd:enumeration value="Investments"/>
          <xsd:enumeration value="Misc"/>
          <xsd:enumeration value="Retire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81aa00b-dce2-460c-9f29-a942b8ae4d0a">
      <Value>4</Value>
      <Value>2</Value>
      <Value>1</Value>
    </TaxCatchAll>
    <FY xmlns="381aa00b-dce2-460c-9f29-a942b8ae4d0a">2023</FY>
    <CY xmlns="381aa00b-dce2-460c-9f29-a942b8ae4d0a">2024</CY>
    <e5e595c25e9f42a69da9904cbe267c1e xmlns="381aa00b-dce2-460c-9f29-a942b8ae4d0a">
      <Terms xmlns="http://schemas.microsoft.com/office/infopath/2007/PartnerControls">
        <TermInfo xmlns="http://schemas.microsoft.com/office/infopath/2007/PartnerControls">
          <TermName xmlns="http://schemas.microsoft.com/office/infopath/2007/PartnerControls">GS 2097 Speeches, Papers, and Presentations</TermName>
          <TermId xmlns="http://schemas.microsoft.com/office/infopath/2007/PartnerControls">89c253b2-6ea2-4e85-9520-0a1fe6e5cbbe</TermId>
        </TermInfo>
      </Terms>
    </e5e595c25e9f42a69da9904cbe267c1e>
    <bcd8cabef231467dabd9b3d78cd23f66 xmlns="381aa00b-dce2-460c-9f29-a942b8ae4d0a">
      <Terms xmlns="http://schemas.microsoft.com/office/infopath/2007/PartnerControls">
        <TermInfo xmlns="http://schemas.microsoft.com/office/infopath/2007/PartnerControls">
          <TermName xmlns="http://schemas.microsoft.com/office/infopath/2007/PartnerControls">Benefits Communications</TermName>
          <TermId xmlns="http://schemas.microsoft.com/office/infopath/2007/PartnerControls">3743f294-0652-4a2a-bd7c-5599cdb6b70f</TermId>
        </TermInfo>
      </Terms>
    </bcd8cabef231467dabd9b3d78cd23f66>
    <Retention_Event_Date xmlns="381aa00b-dce2-460c-9f29-a942b8ae4d0a" xsi:nil="true"/>
    <ie7b3359cf9143258e3b575e98527cce xmlns="381aa00b-dce2-460c-9f29-a942b8ae4d0a">
      <Terms xmlns="http://schemas.microsoft.com/office/infopath/2007/PartnerControls">
        <TermInfo xmlns="http://schemas.microsoft.com/office/infopath/2007/PartnerControls">
          <TermName xmlns="http://schemas.microsoft.com/office/infopath/2007/PartnerControls">Public</TermName>
          <TermId xmlns="http://schemas.microsoft.com/office/infopath/2007/PartnerControls">bb25c145-bd31-4910-96ab-bc45b36a653d</TermId>
        </TermInfo>
      </Terms>
    </ie7b3359cf9143258e3b575e98527cce>
    <topic xmlns="c5561ff7-3e15-481b-a162-7d7d5295d6e5" xsi:nil="true"/>
    <category xmlns="c5561ff7-3e15-481b-a162-7d7d5295d6e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2fe481af-16c7-4c41-a96d-d1f3336dc324" ContentTypeId="0x01010065E3BD7613594644ADA684A3841AD0DD" PreviousValue="false"/>
</file>

<file path=customXml/itemProps1.xml><?xml version="1.0" encoding="utf-8"?>
<ds:datastoreItem xmlns:ds="http://schemas.openxmlformats.org/officeDocument/2006/customXml" ds:itemID="{B5A4C037-D53E-46DC-B80F-675C518829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1aa00b-dce2-460c-9f29-a942b8ae4d0a"/>
    <ds:schemaRef ds:uri="a8e21e4a-5eed-4d15-877c-9166063d3752"/>
    <ds:schemaRef ds:uri="c5561ff7-3e15-481b-a162-7d7d5295d6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E14008-A891-44BD-BB64-F586078B7407}">
  <ds:schemaRefs>
    <ds:schemaRef ds:uri="http://www.w3.org/XML/1998/namespace"/>
    <ds:schemaRef ds:uri="http://purl.org/dc/terms/"/>
    <ds:schemaRef ds:uri="c5561ff7-3e15-481b-a162-7d7d5295d6e5"/>
    <ds:schemaRef ds:uri="http://schemas.openxmlformats.org/package/2006/metadata/core-properties"/>
    <ds:schemaRef ds:uri="http://purl.org/dc/elements/1.1/"/>
    <ds:schemaRef ds:uri="http://schemas.microsoft.com/office/2006/documentManagement/types"/>
    <ds:schemaRef ds:uri="http://purl.org/dc/dcmitype/"/>
    <ds:schemaRef ds:uri="381aa00b-dce2-460c-9f29-a942b8ae4d0a"/>
    <ds:schemaRef ds:uri="http://schemas.microsoft.com/office/2006/metadata/properties"/>
    <ds:schemaRef ds:uri="http://schemas.microsoft.com/office/infopath/2007/PartnerControls"/>
    <ds:schemaRef ds:uri="a8e21e4a-5eed-4d15-877c-9166063d3752"/>
  </ds:schemaRefs>
</ds:datastoreItem>
</file>

<file path=customXml/itemProps3.xml><?xml version="1.0" encoding="utf-8"?>
<ds:datastoreItem xmlns:ds="http://schemas.openxmlformats.org/officeDocument/2006/customXml" ds:itemID="{224E8D79-6EAF-4162-8F61-E3CAC75952C2}">
  <ds:schemaRefs>
    <ds:schemaRef ds:uri="http://schemas.microsoft.com/sharepoint/v3/contenttype/forms"/>
  </ds:schemaRefs>
</ds:datastoreItem>
</file>

<file path=customXml/itemProps4.xml><?xml version="1.0" encoding="utf-8"?>
<ds:datastoreItem xmlns:ds="http://schemas.openxmlformats.org/officeDocument/2006/customXml" ds:itemID="{BF8DAAFB-6E83-429A-9591-87467B2BD7A7}">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8346</TotalTime>
  <Words>5527</Words>
  <Application>Microsoft Office PowerPoint</Application>
  <PresentationFormat>On-screen Show (4:3)</PresentationFormat>
  <Paragraphs>395</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Trajan Pro</vt:lpstr>
      <vt:lpstr>Office Theme</vt:lpstr>
      <vt:lpstr>PowerPoint Presentation</vt:lpstr>
      <vt:lpstr>Topics</vt:lpstr>
      <vt:lpstr>Understanding Medicare</vt:lpstr>
      <vt:lpstr>What is Medicare?</vt:lpstr>
      <vt:lpstr>Four Parts of Medicare</vt:lpstr>
      <vt:lpstr>How Much Does It Cost?</vt:lpstr>
      <vt:lpstr>Paying Your Medicare Premiums</vt:lpstr>
      <vt:lpstr>Enrolling in Medicare </vt:lpstr>
      <vt:lpstr>Automatic Enrollment</vt:lpstr>
      <vt:lpstr>Initial Enrollment Period</vt:lpstr>
      <vt:lpstr>Working Past Age 65</vt:lpstr>
      <vt:lpstr>Medicare and Your State  Health Insurance</vt:lpstr>
      <vt:lpstr>How Much Does It Cost?</vt:lpstr>
      <vt:lpstr>How Much Does Medicare Cover?</vt:lpstr>
      <vt:lpstr>PowerPoint Presentation</vt:lpstr>
      <vt:lpstr>PowerPoint Presentation</vt:lpstr>
      <vt:lpstr>PowerPoint Presentation</vt:lpstr>
      <vt:lpstr>Freedom of Movement</vt:lpstr>
      <vt:lpstr>Return to Work Retirees</vt:lpstr>
      <vt:lpstr>Split Households</vt:lpstr>
      <vt:lpstr>Retiree is Medicare-Eligible</vt:lpstr>
      <vt:lpstr>Retiree Is Not Medicare-Eligible</vt:lpstr>
      <vt:lpstr>Active Employee with  Medicare-Eligible Dependent</vt:lpstr>
      <vt:lpstr>Non ERS Part C and Part D Plans</vt:lpstr>
      <vt:lpstr>Enrolling in Private Part C  and D Plans</vt:lpstr>
      <vt:lpstr>Resources</vt:lpstr>
      <vt:lpstr>PowerPoint Presentation</vt:lpstr>
    </vt:vector>
  </TitlesOfParts>
  <Company>ERS of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MM</dc:creator>
  <cp:lastModifiedBy>Farina, Jasmine N</cp:lastModifiedBy>
  <cp:revision>444</cp:revision>
  <cp:lastPrinted>2019-09-18T13:45:07Z</cp:lastPrinted>
  <dcterms:created xsi:type="dcterms:W3CDTF">2016-03-03T20:21:58Z</dcterms:created>
  <dcterms:modified xsi:type="dcterms:W3CDTF">2024-10-10T13:57:43Z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0x01010065E3BD7613594644ADA684A3841AD0DD00FC5E09EB0844314BB3FA4787B226D9890048B9703C3A98EE42A2FE7CCCAA1AFD0C</vt:lpwstr>
  </property>
  <property fmtid="{D5CDD505-2E9C-101B-9397-08002B2CF9AE}" pid="3" name="_dlc_DocIdItemGuid">
    <vt:lpwstr>1e5cd6a7-9bcb-4484-ab7e-1751138d18bb</vt:lpwstr>
  </property>
  <property fmtid="{D5CDD505-2E9C-101B-9397-08002B2CF9AE}" pid="4" name="Record_Series">
    <vt:lpwstr>4;#GS 2097 Speeches, Papers, and Presentations|89c253b2-6ea2-4e85-9520-0a1fe6e5cbbe</vt:lpwstr>
  </property>
  <property fmtid="{D5CDD505-2E9C-101B-9397-08002B2CF9AE}" pid="5" name="Data_Classification">
    <vt:lpwstr>1;#Public|bb25c145-bd31-4910-96ab-bc45b36a653d</vt:lpwstr>
  </property>
  <property fmtid="{D5CDD505-2E9C-101B-9397-08002B2CF9AE}" pid="6" name="Division">
    <vt:lpwstr>2;#Benefits Communications|3743f294-0652-4a2a-bd7c-5599cdb6b70f</vt:lpwstr>
  </property>
</Properties>
</file>