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55" r:id="rId2"/>
    <p:sldId id="357" r:id="rId3"/>
    <p:sldId id="363" r:id="rId4"/>
    <p:sldId id="401" r:id="rId5"/>
    <p:sldId id="352" r:id="rId6"/>
    <p:sldId id="362" r:id="rId7"/>
    <p:sldId id="389" r:id="rId8"/>
    <p:sldId id="390" r:id="rId9"/>
    <p:sldId id="391" r:id="rId10"/>
    <p:sldId id="392" r:id="rId11"/>
    <p:sldId id="393" r:id="rId12"/>
    <p:sldId id="394" r:id="rId13"/>
    <p:sldId id="395" r:id="rId14"/>
    <p:sldId id="396" r:id="rId15"/>
    <p:sldId id="397" r:id="rId16"/>
    <p:sldId id="398" r:id="rId17"/>
    <p:sldId id="353" r:id="rId18"/>
    <p:sldId id="358" r:id="rId19"/>
    <p:sldId id="399" r:id="rId20"/>
    <p:sldId id="400" r:id="rId21"/>
    <p:sldId id="356" r:id="rId22"/>
    <p:sldId id="366" r:id="rId23"/>
    <p:sldId id="365" r:id="rId24"/>
    <p:sldId id="370" r:id="rId25"/>
    <p:sldId id="371" r:id="rId26"/>
    <p:sldId id="372" r:id="rId27"/>
    <p:sldId id="373" r:id="rId28"/>
    <p:sldId id="374" r:id="rId29"/>
    <p:sldId id="378" r:id="rId30"/>
    <p:sldId id="388" r:id="rId31"/>
    <p:sldId id="379" r:id="rId32"/>
    <p:sldId id="376" r:id="rId33"/>
    <p:sldId id="380" r:id="rId34"/>
    <p:sldId id="375" r:id="rId35"/>
    <p:sldId id="361" r:id="rId36"/>
    <p:sldId id="387" r:id="rId37"/>
    <p:sldId id="368" r:id="rId38"/>
    <p:sldId id="360" r:id="rId39"/>
    <p:sldId id="381" r:id="rId40"/>
    <p:sldId id="382" r:id="rId41"/>
    <p:sldId id="383" r:id="rId42"/>
    <p:sldId id="384" r:id="rId43"/>
    <p:sldId id="385" r:id="rId44"/>
    <p:sldId id="369" r:id="rId45"/>
    <p:sldId id="386" r:id="rId46"/>
    <p:sldId id="377"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5A"/>
    <a:srgbClr val="C8102E"/>
    <a:srgbClr val="BBBBBB"/>
    <a:srgbClr val="BDBDBD"/>
    <a:srgbClr val="C1C1C1"/>
    <a:srgbClr val="9E2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9" autoAdjust="0"/>
    <p:restoredTop sz="94647" autoAdjust="0"/>
  </p:normalViewPr>
  <p:slideViewPr>
    <p:cSldViewPr>
      <p:cViewPr varScale="1">
        <p:scale>
          <a:sx n="110" d="100"/>
          <a:sy n="110" d="100"/>
        </p:scale>
        <p:origin x="1266" y="102"/>
      </p:cViewPr>
      <p:guideLst>
        <p:guide orient="horz" pos="2160"/>
        <p:guide pos="2880"/>
      </p:guideLst>
    </p:cSldViewPr>
  </p:slideViewPr>
  <p:outlineViewPr>
    <p:cViewPr>
      <p:scale>
        <a:sx n="33" d="100"/>
        <a:sy n="33" d="100"/>
      </p:scale>
      <p:origin x="53" y="12178"/>
    </p:cViewPr>
  </p:outlineViewPr>
  <p:notesTextViewPr>
    <p:cViewPr>
      <p:scale>
        <a:sx n="3" d="2"/>
        <a:sy n="3" d="2"/>
      </p:scale>
      <p:origin x="0" y="0"/>
    </p:cViewPr>
  </p:notesTextViewPr>
  <p:sorterViewPr>
    <p:cViewPr varScale="1">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81FB5BE-D2E8-48C3-AB19-CEB50E5FED7C}" type="slidenum">
              <a:rPr lang="en-US" smtClean="0"/>
              <a:t>‹#›</a:t>
            </a:fld>
            <a:endParaRPr lang="en-US"/>
          </a:p>
        </p:txBody>
      </p:sp>
    </p:spTree>
    <p:extLst>
      <p:ext uri="{BB962C8B-B14F-4D97-AF65-F5344CB8AC3E}">
        <p14:creationId xmlns:p14="http://schemas.microsoft.com/office/powerpoint/2010/main" val="195781310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3937F9-3AA2-4E18-8D74-27A6253EC638}" type="slidenum">
              <a:rPr lang="en-US" smtClean="0"/>
              <a:t>‹#›</a:t>
            </a:fld>
            <a:endParaRPr lang="en-US"/>
          </a:p>
        </p:txBody>
      </p:sp>
    </p:spTree>
    <p:extLst>
      <p:ext uri="{BB962C8B-B14F-4D97-AF65-F5344CB8AC3E}">
        <p14:creationId xmlns:p14="http://schemas.microsoft.com/office/powerpoint/2010/main" val="286816169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a:t>
            </a:fld>
            <a:endParaRPr lang="en-US"/>
          </a:p>
        </p:txBody>
      </p:sp>
    </p:spTree>
    <p:extLst>
      <p:ext uri="{BB962C8B-B14F-4D97-AF65-F5344CB8AC3E}">
        <p14:creationId xmlns:p14="http://schemas.microsoft.com/office/powerpoint/2010/main" val="120725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6</a:t>
            </a:fld>
            <a:endParaRPr lang="en-US"/>
          </a:p>
        </p:txBody>
      </p:sp>
    </p:spTree>
    <p:extLst>
      <p:ext uri="{BB962C8B-B14F-4D97-AF65-F5344CB8AC3E}">
        <p14:creationId xmlns:p14="http://schemas.microsoft.com/office/powerpoint/2010/main" val="360511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18</a:t>
            </a:fld>
            <a:endParaRPr lang="en-US"/>
          </a:p>
        </p:txBody>
      </p:sp>
    </p:spTree>
    <p:extLst>
      <p:ext uri="{BB962C8B-B14F-4D97-AF65-F5344CB8AC3E}">
        <p14:creationId xmlns:p14="http://schemas.microsoft.com/office/powerpoint/2010/main" val="389793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22</a:t>
            </a:fld>
            <a:endParaRPr lang="en-US"/>
          </a:p>
        </p:txBody>
      </p:sp>
    </p:spTree>
    <p:extLst>
      <p:ext uri="{BB962C8B-B14F-4D97-AF65-F5344CB8AC3E}">
        <p14:creationId xmlns:p14="http://schemas.microsoft.com/office/powerpoint/2010/main" val="231515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23</a:t>
            </a:fld>
            <a:endParaRPr lang="en-US"/>
          </a:p>
        </p:txBody>
      </p:sp>
    </p:spTree>
    <p:extLst>
      <p:ext uri="{BB962C8B-B14F-4D97-AF65-F5344CB8AC3E}">
        <p14:creationId xmlns:p14="http://schemas.microsoft.com/office/powerpoint/2010/main" val="534925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35</a:t>
            </a:fld>
            <a:endParaRPr lang="en-US"/>
          </a:p>
        </p:txBody>
      </p:sp>
    </p:spTree>
    <p:extLst>
      <p:ext uri="{BB962C8B-B14F-4D97-AF65-F5344CB8AC3E}">
        <p14:creationId xmlns:p14="http://schemas.microsoft.com/office/powerpoint/2010/main" val="909763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38</a:t>
            </a:fld>
            <a:endParaRPr lang="en-US"/>
          </a:p>
        </p:txBody>
      </p:sp>
    </p:spTree>
    <p:extLst>
      <p:ext uri="{BB962C8B-B14F-4D97-AF65-F5344CB8AC3E}">
        <p14:creationId xmlns:p14="http://schemas.microsoft.com/office/powerpoint/2010/main" val="153088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userDrawn="1"/>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ctrTitle"/>
          </p:nvPr>
        </p:nvSpPr>
        <p:spPr>
          <a:xfrm>
            <a:off x="685800" y="2130425"/>
            <a:ext cx="7086600" cy="1470025"/>
          </a:xfrm>
        </p:spPr>
        <p:txBody>
          <a:bodyPr/>
          <a:lstStyle>
            <a:lvl1pPr algn="r">
              <a:defRPr b="1">
                <a:solidFill>
                  <a:srgbClr val="54585A"/>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normAutofit/>
          </a:bodyPr>
          <a:lstStyle>
            <a:lvl1pPr marL="0" indent="0" algn="r">
              <a:buNone/>
              <a:defRPr sz="2400">
                <a:solidFill>
                  <a:srgbClr val="C8102E"/>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0305931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4D2C2-38F2-4D44-8941-F9226CAE0B22}"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110681629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4D2C2-38F2-4D44-8941-F9226CAE0B22}"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416910927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sp>
          <p:nvSpPr>
            <p:cNvPr id="7" name="Freeform 6"/>
            <p:cNvSpPr>
              <a:spLocks/>
            </p:cNvSpPr>
            <p:nvPr userDrawn="1"/>
          </p:nvSpPr>
          <p:spPr bwMode="auto">
            <a:xfrm rot="10800000">
              <a:off x="0" y="0"/>
              <a:ext cx="9144000" cy="68580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userDrawn="1"/>
          </p:nvSpPr>
          <p:spPr bwMode="auto">
            <a:xfrm rot="10800000">
              <a:off x="0" y="0"/>
              <a:ext cx="685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grpSp>
      <p:sp>
        <p:nvSpPr>
          <p:cNvPr id="2" name="Title 1"/>
          <p:cNvSpPr>
            <a:spLocks noGrp="1"/>
          </p:cNvSpPr>
          <p:nvPr>
            <p:ph type="title"/>
          </p:nvPr>
        </p:nvSpPr>
        <p:spPr/>
        <p:txBody>
          <a:bodyPr/>
          <a:lstStyle>
            <a:lvl1pPr>
              <a:defRPr>
                <a:solidFill>
                  <a:srgbClr val="54585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ctr">
              <a:defRPr>
                <a:latin typeface="Century Gothic" panose="020B0502020202020204" pitchFamily="34" charset="0"/>
              </a:defRPr>
            </a:lvl1pPr>
          </a:lstStyle>
          <a:p>
            <a:fld id="{3994D2C2-38F2-4D44-8941-F9226CAE0B22}" type="datetimeFigureOut">
              <a:rPr lang="en-US" smtClean="0"/>
              <a:pPr/>
              <a:t>7/23/2019</a:t>
            </a:fld>
            <a:endParaRPr lang="en-US" dirty="0"/>
          </a:p>
        </p:txBody>
      </p:sp>
      <p:sp>
        <p:nvSpPr>
          <p:cNvPr id="5" name="Footer Placeholder 4"/>
          <p:cNvSpPr>
            <a:spLocks noGrp="1"/>
          </p:cNvSpPr>
          <p:nvPr>
            <p:ph type="ftr" sz="quarter" idx="11"/>
          </p:nvPr>
        </p:nvSpPr>
        <p:spPr/>
        <p:txBody>
          <a:bodyPr/>
          <a:lstStyle>
            <a:lvl1pPr>
              <a:defRPr>
                <a:latin typeface="Century Gothic" panose="020B0502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lgn="ctr">
              <a:defRPr>
                <a:latin typeface="Century Gothic" panose="020B0502020202020204" pitchFamily="34" charset="0"/>
              </a:defRPr>
            </a:lvl1pPr>
          </a:lstStyle>
          <a:p>
            <a:fld id="{A15EBC93-49DB-4025-BC4F-07436E4DA1BB}" type="slidenum">
              <a:rPr lang="en-US" smtClean="0"/>
              <a:pPr/>
              <a:t>‹#›</a:t>
            </a:fld>
            <a:endParaRPr lang="en-US" dirty="0"/>
          </a:p>
        </p:txBody>
      </p:sp>
    </p:spTree>
    <p:extLst>
      <p:ext uri="{BB962C8B-B14F-4D97-AF65-F5344CB8AC3E}">
        <p14:creationId xmlns:p14="http://schemas.microsoft.com/office/powerpoint/2010/main" val="1358651358"/>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0" y="4876800"/>
            <a:ext cx="9144000" cy="198828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userDrawn="1"/>
        </p:nvSpPr>
        <p:spPr bwMode="auto">
          <a:xfrm>
            <a:off x="7772400" y="0"/>
            <a:ext cx="1371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normAutofit/>
          </a:bodyPr>
          <a:lstStyle>
            <a:lvl1pPr algn="l">
              <a:defRPr sz="3600" b="1" cap="all">
                <a:solidFill>
                  <a:srgbClr val="54585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09665271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54585A"/>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800">
                <a:solidFill>
                  <a:schemeClr val="tx1"/>
                </a:solidFill>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648200" y="1600200"/>
            <a:ext cx="4038600" cy="4525963"/>
          </a:xfrm>
        </p:spPr>
        <p:txBody>
          <a:bodyPr anchor="ctr"/>
          <a:lstStyle>
            <a:lvl1pPr marL="0" indent="0">
              <a:lnSpc>
                <a:spcPct val="150000"/>
              </a:lnSpc>
              <a:buNone/>
              <a:defRPr sz="2800">
                <a:solidFill>
                  <a:schemeClr val="tx1"/>
                </a:solidFill>
                <a:latin typeface="Century Gothic" panose="020B0502020202020204" pitchFamily="34" charset="0"/>
              </a:defRPr>
            </a:lvl1pPr>
            <a:lvl2pPr>
              <a:lnSpc>
                <a:spcPct val="150000"/>
              </a:lnSpc>
              <a:defRPr sz="2400">
                <a:solidFill>
                  <a:schemeClr val="tx1"/>
                </a:solidFill>
                <a:latin typeface="Century Gothic" panose="020B0502020202020204" pitchFamily="34" charset="0"/>
              </a:defRPr>
            </a:lvl2pPr>
            <a:lvl3pPr>
              <a:lnSpc>
                <a:spcPct val="150000"/>
              </a:lnSpc>
              <a:defRPr sz="2000">
                <a:solidFill>
                  <a:schemeClr val="tx1"/>
                </a:solidFill>
                <a:latin typeface="Century Gothic" panose="020B0502020202020204" pitchFamily="34" charset="0"/>
              </a:defRPr>
            </a:lvl3pPr>
            <a:lvl4pPr>
              <a:lnSpc>
                <a:spcPct val="150000"/>
              </a:lnSpc>
              <a:defRPr sz="1800">
                <a:solidFill>
                  <a:schemeClr val="tx1"/>
                </a:solidFill>
                <a:latin typeface="Century Gothic" panose="020B0502020202020204" pitchFamily="34" charset="0"/>
              </a:defRPr>
            </a:lvl4pPr>
            <a:lvl5pPr>
              <a:lnSpc>
                <a:spcPct val="150000"/>
              </a:lnSpc>
              <a:defRPr sz="1800">
                <a:solidFill>
                  <a:schemeClr val="tx1"/>
                </a:solidFill>
                <a:latin typeface="Century Gothic" panose="020B0502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lgn="ctr">
              <a:defRPr>
                <a:latin typeface="Century Gothic" panose="020B0502020202020204" pitchFamily="34" charset="0"/>
              </a:defRPr>
            </a:lvl1pPr>
          </a:lstStyle>
          <a:p>
            <a:fld id="{3994D2C2-38F2-4D44-8941-F9226CAE0B22}" type="datetimeFigureOut">
              <a:rPr lang="en-US" smtClean="0"/>
              <a:pPr/>
              <a:t>7/23/2019</a:t>
            </a:fld>
            <a:endParaRPr lang="en-US" dirty="0"/>
          </a:p>
        </p:txBody>
      </p:sp>
      <p:sp>
        <p:nvSpPr>
          <p:cNvPr id="6" name="Footer Placeholder 5"/>
          <p:cNvSpPr>
            <a:spLocks noGrp="1"/>
          </p:cNvSpPr>
          <p:nvPr>
            <p:ph type="ftr" sz="quarter" idx="11"/>
          </p:nvPr>
        </p:nvSpPr>
        <p:spPr/>
        <p:txBody>
          <a:bodyPr/>
          <a:lstStyle>
            <a:lvl1pPr>
              <a:defRPr>
                <a:solidFill>
                  <a:srgbClr val="54585A"/>
                </a:solidFill>
                <a:latin typeface="Century Gothic" panose="020B0502020202020204" pitchFamily="34" charset="0"/>
              </a:defRPr>
            </a:lvl1pPr>
          </a:lstStyle>
          <a:p>
            <a:endParaRPr lang="en-US" dirty="0"/>
          </a:p>
        </p:txBody>
      </p:sp>
      <p:grpSp>
        <p:nvGrpSpPr>
          <p:cNvPr id="8" name="Group 7"/>
          <p:cNvGrpSpPr/>
          <p:nvPr userDrawn="1"/>
        </p:nvGrpSpPr>
        <p:grpSpPr>
          <a:xfrm>
            <a:off x="0" y="0"/>
            <a:ext cx="9144000" cy="6858000"/>
            <a:chOff x="0" y="0"/>
            <a:chExt cx="9144000" cy="6858000"/>
          </a:xfrm>
        </p:grpSpPr>
        <p:sp>
          <p:nvSpPr>
            <p:cNvPr id="9" name="Freeform 8"/>
            <p:cNvSpPr>
              <a:spLocks/>
            </p:cNvSpPr>
            <p:nvPr userDrawn="1"/>
          </p:nvSpPr>
          <p:spPr bwMode="auto">
            <a:xfrm rot="10800000">
              <a:off x="0" y="0"/>
              <a:ext cx="9144000" cy="68580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0" name="Freeform 9"/>
            <p:cNvSpPr>
              <a:spLocks/>
            </p:cNvSpPr>
            <p:nvPr userDrawn="1"/>
          </p:nvSpPr>
          <p:spPr bwMode="auto">
            <a:xfrm rot="10800000">
              <a:off x="0" y="0"/>
              <a:ext cx="685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grpSp>
      <p:sp>
        <p:nvSpPr>
          <p:cNvPr id="7" name="Slide Number Placeholder 6"/>
          <p:cNvSpPr>
            <a:spLocks noGrp="1"/>
          </p:cNvSpPr>
          <p:nvPr>
            <p:ph type="sldNum" sz="quarter" idx="12"/>
          </p:nvPr>
        </p:nvSpPr>
        <p:spPr/>
        <p:txBody>
          <a:bodyPr/>
          <a:lstStyle>
            <a:lvl1pPr algn="ctr">
              <a:defRPr>
                <a:solidFill>
                  <a:srgbClr val="54585A"/>
                </a:solidFill>
                <a:latin typeface="Century Gothic" panose="020B0502020202020204" pitchFamily="34" charset="0"/>
              </a:defRPr>
            </a:lvl1pPr>
          </a:lstStyle>
          <a:p>
            <a:fld id="{A15EBC93-49DB-4025-BC4F-07436E4DA1BB}" type="slidenum">
              <a:rPr lang="en-US" smtClean="0"/>
              <a:pPr/>
              <a:t>‹#›</a:t>
            </a:fld>
            <a:endParaRPr lang="en-US" dirty="0"/>
          </a:p>
        </p:txBody>
      </p:sp>
    </p:spTree>
    <p:extLst>
      <p:ext uri="{BB962C8B-B14F-4D97-AF65-F5344CB8AC3E}">
        <p14:creationId xmlns:p14="http://schemas.microsoft.com/office/powerpoint/2010/main" val="330600361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sp>
          <p:nvSpPr>
            <p:cNvPr id="11" name="Freeform 10"/>
            <p:cNvSpPr>
              <a:spLocks/>
            </p:cNvSpPr>
            <p:nvPr userDrawn="1"/>
          </p:nvSpPr>
          <p:spPr bwMode="auto">
            <a:xfrm rot="10800000">
              <a:off x="0" y="0"/>
              <a:ext cx="9144000" cy="68580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2" name="Freeform 11"/>
            <p:cNvSpPr>
              <a:spLocks/>
            </p:cNvSpPr>
            <p:nvPr userDrawn="1"/>
          </p:nvSpPr>
          <p:spPr bwMode="auto">
            <a:xfrm rot="10800000">
              <a:off x="0" y="0"/>
              <a:ext cx="685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grpSp>
      <p:sp>
        <p:nvSpPr>
          <p:cNvPr id="2" name="Title 1"/>
          <p:cNvSpPr>
            <a:spLocks noGrp="1"/>
          </p:cNvSpPr>
          <p:nvPr>
            <p:ph type="title"/>
          </p:nvPr>
        </p:nvSpPr>
        <p:spPr/>
        <p:txBody>
          <a:bodyPr/>
          <a:lstStyle>
            <a:lvl1pPr>
              <a:defRPr>
                <a:solidFill>
                  <a:srgbClr val="54585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lgn="ctr">
              <a:defRPr>
                <a:latin typeface="Century Gothic" panose="020B0502020202020204" pitchFamily="34" charset="0"/>
              </a:defRPr>
            </a:lvl1pPr>
          </a:lstStyle>
          <a:p>
            <a:fld id="{3994D2C2-38F2-4D44-8941-F9226CAE0B22}" type="datetimeFigureOut">
              <a:rPr lang="en-US" smtClean="0"/>
              <a:pPr/>
              <a:t>7/23/2019</a:t>
            </a:fld>
            <a:endParaRPr lang="en-US" dirty="0"/>
          </a:p>
        </p:txBody>
      </p:sp>
      <p:sp>
        <p:nvSpPr>
          <p:cNvPr id="8" name="Footer Placeholder 7"/>
          <p:cNvSpPr>
            <a:spLocks noGrp="1"/>
          </p:cNvSpPr>
          <p:nvPr>
            <p:ph type="ftr" sz="quarter" idx="11"/>
          </p:nvPr>
        </p:nvSpPr>
        <p:spPr/>
        <p:txBody>
          <a:bodyPr/>
          <a:lstStyle>
            <a:lvl1pPr>
              <a:defRPr>
                <a:solidFill>
                  <a:srgbClr val="54585A"/>
                </a:solidFill>
                <a:latin typeface="Century Gothic" panose="020B0502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lgn="ctr">
              <a:defRPr>
                <a:latin typeface="Century Gothic" panose="020B0502020202020204" pitchFamily="34" charset="0"/>
              </a:defRPr>
            </a:lvl1pPr>
          </a:lstStyle>
          <a:p>
            <a:fld id="{A15EBC93-49DB-4025-BC4F-07436E4DA1BB}" type="slidenum">
              <a:rPr lang="en-US" smtClean="0"/>
              <a:pPr/>
              <a:t>‹#›</a:t>
            </a:fld>
            <a:endParaRPr lang="en-US" dirty="0"/>
          </a:p>
        </p:txBody>
      </p:sp>
    </p:spTree>
    <p:extLst>
      <p:ext uri="{BB962C8B-B14F-4D97-AF65-F5344CB8AC3E}">
        <p14:creationId xmlns:p14="http://schemas.microsoft.com/office/powerpoint/2010/main" val="210183666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4D2C2-38F2-4D44-8941-F9226CAE0B22}" type="datetimeFigureOut">
              <a:rPr lang="en-US" smtClean="0"/>
              <a:t>7/23/2019</a:t>
            </a:fld>
            <a:endParaRPr lang="en-US"/>
          </a:p>
        </p:txBody>
      </p:sp>
      <p:sp>
        <p:nvSpPr>
          <p:cNvPr id="4" name="Footer Placeholder 3"/>
          <p:cNvSpPr>
            <a:spLocks noGrp="1"/>
          </p:cNvSpPr>
          <p:nvPr>
            <p:ph type="ftr" sz="quarter" idx="11"/>
          </p:nvPr>
        </p:nvSpPr>
        <p:spPr/>
        <p:txBody>
          <a:bodyPr/>
          <a:lstStyle/>
          <a:p>
            <a:endParaRPr lang="en-US"/>
          </a:p>
        </p:txBody>
      </p:sp>
      <p:grpSp>
        <p:nvGrpSpPr>
          <p:cNvPr id="6" name="Group 5"/>
          <p:cNvGrpSpPr/>
          <p:nvPr userDrawn="1"/>
        </p:nvGrpSpPr>
        <p:grpSpPr>
          <a:xfrm>
            <a:off x="0" y="0"/>
            <a:ext cx="9144000" cy="6858000"/>
            <a:chOff x="0" y="0"/>
            <a:chExt cx="9144000" cy="6858000"/>
          </a:xfrm>
        </p:grpSpPr>
        <p:sp>
          <p:nvSpPr>
            <p:cNvPr id="7" name="Freeform 6"/>
            <p:cNvSpPr>
              <a:spLocks/>
            </p:cNvSpPr>
            <p:nvPr userDrawn="1"/>
          </p:nvSpPr>
          <p:spPr bwMode="auto">
            <a:xfrm rot="10800000">
              <a:off x="0" y="0"/>
              <a:ext cx="9144000" cy="68580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userDrawn="1"/>
          </p:nvSpPr>
          <p:spPr bwMode="auto">
            <a:xfrm rot="10800000">
              <a:off x="0" y="0"/>
              <a:ext cx="685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grpSp>
      <p:sp>
        <p:nvSpPr>
          <p:cNvPr id="5" name="Slide Number Placeholder 4"/>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192542062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4D2C2-38F2-4D44-8941-F9226CAE0B22}" type="datetimeFigureOut">
              <a:rPr lang="en-US" smtClean="0"/>
              <a:t>7/23/2019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192642021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4D2C2-38F2-4D44-8941-F9226CAE0B22}"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102680627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4D2C2-38F2-4D44-8941-F9226CAE0B22}"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32324406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fld id="{3994D2C2-38F2-4D44-8941-F9226CAE0B22}" type="datetimeFigureOut">
              <a:rPr lang="en-US" smtClean="0"/>
              <a:pPr/>
              <a:t>7/23/2019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ea typeface="Adobe Gothic Std B" panose="020B0800000000000000" pitchFamily="34" charset="-128"/>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fld id="{A15EBC93-49DB-4025-BC4F-07436E4DA1BB}" type="slidenum">
              <a:rPr lang="en-US" smtClean="0"/>
              <a:pPr/>
              <a:t>‹#›</a:t>
            </a:fld>
            <a:endParaRPr lang="en-US" dirty="0"/>
          </a:p>
        </p:txBody>
      </p:sp>
    </p:spTree>
    <p:extLst>
      <p:ext uri="{BB962C8B-B14F-4D97-AF65-F5344CB8AC3E}">
        <p14:creationId xmlns:p14="http://schemas.microsoft.com/office/powerpoint/2010/main" val="2521452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000" kern="1200" cap="all" baseline="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wdocs.applyweb.com/admithelp/tutorials/ADMIT_assign_decision/ADMIT_assign_decision.htm"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ventbrite.com/"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gradschool@uh.ed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Welcome!</a:t>
            </a:r>
            <a:endParaRPr lang="en-US" sz="6000" b="1" dirty="0"/>
          </a:p>
        </p:txBody>
      </p:sp>
      <p:sp>
        <p:nvSpPr>
          <p:cNvPr id="5" name="Content Placeholder 4"/>
          <p:cNvSpPr>
            <a:spLocks noGrp="1"/>
          </p:cNvSpPr>
          <p:nvPr>
            <p:ph sz="half" idx="1"/>
          </p:nvPr>
        </p:nvSpPr>
        <p:spPr/>
        <p:txBody>
          <a:bodyPr>
            <a:normAutofit fontScale="85000" lnSpcReduction="20000"/>
          </a:bodyPr>
          <a:lstStyle/>
          <a:p>
            <a:pPr marL="0" indent="0">
              <a:buNone/>
            </a:pPr>
            <a:endParaRPr lang="en-US" dirty="0"/>
          </a:p>
        </p:txBody>
      </p:sp>
      <p:sp>
        <p:nvSpPr>
          <p:cNvPr id="6" name="Content Placeholder 5"/>
          <p:cNvSpPr>
            <a:spLocks noGrp="1"/>
          </p:cNvSpPr>
          <p:nvPr>
            <p:ph sz="half" idx="2"/>
          </p:nvPr>
        </p:nvSpPr>
        <p:spPr/>
        <p:txBody>
          <a:bodyPr>
            <a:normAutofit fontScale="85000" lnSpcReduction="20000"/>
          </a:bodyPr>
          <a:lstStyle/>
          <a:p>
            <a:pPr algn="ctr"/>
            <a:r>
              <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News, Updates &amp; </a:t>
            </a:r>
            <a:r>
              <a:rPr lang="en-US" sz="60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Reminders</a:t>
            </a:r>
          </a:p>
          <a:p>
            <a:pPr algn="ctr"/>
            <a:r>
              <a:rPr lang="en-US" sz="34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Graduate School Department</a:t>
            </a:r>
            <a:endParaRPr lang="en-US" sz="34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420" y="2362200"/>
            <a:ext cx="2796159" cy="24297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362656074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Scholarships</a:t>
            </a:r>
            <a:endParaRPr lang="en-US" dirty="0"/>
          </a:p>
        </p:txBody>
      </p:sp>
      <p:sp>
        <p:nvSpPr>
          <p:cNvPr id="3" name="Content Placeholder 2"/>
          <p:cNvSpPr>
            <a:spLocks noGrp="1"/>
          </p:cNvSpPr>
          <p:nvPr>
            <p:ph idx="1"/>
          </p:nvPr>
        </p:nvSpPr>
        <p:spPr/>
        <p:txBody>
          <a:bodyPr/>
          <a:lstStyle/>
          <a:p>
            <a:pPr lvl="0"/>
            <a:r>
              <a:rPr lang="en-US" sz="2300" b="1" dirty="0"/>
              <a:t>FAFSA Requirement</a:t>
            </a:r>
            <a:endParaRPr lang="en-US" sz="2300" dirty="0"/>
          </a:p>
          <a:p>
            <a:pPr lvl="4"/>
            <a:r>
              <a:rPr lang="en-US" sz="1700" dirty="0"/>
              <a:t>New requirement starting Fall 2018</a:t>
            </a:r>
          </a:p>
          <a:p>
            <a:pPr lvl="0"/>
            <a:r>
              <a:rPr lang="en-US" sz="2300" b="1" dirty="0"/>
              <a:t>GTF College Policies</a:t>
            </a:r>
            <a:endParaRPr lang="en-US" sz="2300" dirty="0"/>
          </a:p>
          <a:p>
            <a:pPr lvl="4"/>
            <a:r>
              <a:rPr lang="en-US" sz="1700" dirty="0"/>
              <a:t>All college policies are posted on the Graduate School website</a:t>
            </a:r>
          </a:p>
          <a:p>
            <a:pPr lvl="5"/>
            <a:r>
              <a:rPr lang="en-US" sz="1700" dirty="0"/>
              <a:t>This link is included in the GTF communication that will be sent out to all GTF recipients every term</a:t>
            </a:r>
          </a:p>
          <a:p>
            <a:pPr lvl="0"/>
            <a:r>
              <a:rPr lang="en-US" sz="2300" b="1" dirty="0"/>
              <a:t>Award Revisions</a:t>
            </a:r>
            <a:endParaRPr lang="en-US" sz="2300" dirty="0"/>
          </a:p>
          <a:p>
            <a:pPr lvl="4"/>
            <a:r>
              <a:rPr lang="en-US" sz="1700" dirty="0"/>
              <a:t>Adjustments for tuition, mandatory fees &amp; waivers done by GS</a:t>
            </a:r>
          </a:p>
          <a:p>
            <a:pPr lvl="4"/>
            <a:r>
              <a:rPr lang="en-US" sz="1700" dirty="0"/>
              <a:t>Can cover fees only if student is receiving another tuition waiver </a:t>
            </a:r>
            <a:endParaRPr lang="en-US" sz="1700" b="1" dirty="0"/>
          </a:p>
          <a:p>
            <a:endParaRPr lang="en-US" dirty="0"/>
          </a:p>
        </p:txBody>
      </p:sp>
    </p:spTree>
    <p:extLst>
      <p:ext uri="{BB962C8B-B14F-4D97-AF65-F5344CB8AC3E}">
        <p14:creationId xmlns:p14="http://schemas.microsoft.com/office/powerpoint/2010/main" val="54741719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Scholarships</a:t>
            </a:r>
            <a:endParaRPr lang="en-US" dirty="0"/>
          </a:p>
        </p:txBody>
      </p:sp>
      <p:sp>
        <p:nvSpPr>
          <p:cNvPr id="3" name="Content Placeholder 2"/>
          <p:cNvSpPr>
            <a:spLocks noGrp="1"/>
          </p:cNvSpPr>
          <p:nvPr>
            <p:ph idx="1"/>
          </p:nvPr>
        </p:nvSpPr>
        <p:spPr/>
        <p:txBody>
          <a:bodyPr/>
          <a:lstStyle/>
          <a:p>
            <a:pPr lvl="0"/>
            <a:r>
              <a:rPr lang="en-US" sz="2300" b="1" dirty="0"/>
              <a:t>In-State Tuition Waivers</a:t>
            </a:r>
            <a:endParaRPr lang="en-US" sz="2300" dirty="0"/>
          </a:p>
          <a:p>
            <a:pPr lvl="4"/>
            <a:r>
              <a:rPr lang="en-US" sz="1700" dirty="0"/>
              <a:t>Competitive Scholarship (CS) waiver &amp; TA/RA Employment waiver</a:t>
            </a:r>
          </a:p>
          <a:p>
            <a:pPr lvl="5"/>
            <a:r>
              <a:rPr lang="en-US" sz="1700" dirty="0"/>
              <a:t>Use employment waiver first</a:t>
            </a:r>
          </a:p>
          <a:p>
            <a:pPr lvl="5"/>
            <a:r>
              <a:rPr lang="en-US" sz="1700" dirty="0"/>
              <a:t>There is a cap on the number of CS waivers that can be awarded by the university</a:t>
            </a:r>
          </a:p>
          <a:p>
            <a:pPr lvl="5"/>
            <a:r>
              <a:rPr lang="en-US" sz="1700" dirty="0"/>
              <a:t>The Graduate School will run an audit on GTF recipients with no waiver and notify the college</a:t>
            </a:r>
          </a:p>
          <a:p>
            <a:pPr lvl="5"/>
            <a:r>
              <a:rPr lang="en-US" sz="1700" dirty="0"/>
              <a:t>Competitive Scholarship (CS) waiver requests must be submitted by the college in the GTF SharePoint</a:t>
            </a:r>
          </a:p>
          <a:p>
            <a:pPr lvl="0"/>
            <a:r>
              <a:rPr lang="en-US" sz="2300" b="1" dirty="0"/>
              <a:t>Employment</a:t>
            </a:r>
            <a:endParaRPr lang="en-US" sz="2300" dirty="0"/>
          </a:p>
          <a:p>
            <a:pPr lvl="4"/>
            <a:r>
              <a:rPr lang="en-US" sz="1700" dirty="0"/>
              <a:t>RA/TE</a:t>
            </a:r>
          </a:p>
          <a:p>
            <a:pPr lvl="5"/>
            <a:r>
              <a:rPr lang="en-US" sz="1700" dirty="0"/>
              <a:t>If student is a GTF recipient and employed as an RA, student must be employed in RA/TE position</a:t>
            </a:r>
          </a:p>
          <a:p>
            <a:endParaRPr lang="en-US" dirty="0"/>
          </a:p>
        </p:txBody>
      </p:sp>
    </p:spTree>
    <p:extLst>
      <p:ext uri="{BB962C8B-B14F-4D97-AF65-F5344CB8AC3E}">
        <p14:creationId xmlns:p14="http://schemas.microsoft.com/office/powerpoint/2010/main" val="200610157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Scholarships</a:t>
            </a:r>
            <a:endParaRPr lang="en-US" dirty="0"/>
          </a:p>
        </p:txBody>
      </p:sp>
      <p:sp>
        <p:nvSpPr>
          <p:cNvPr id="3" name="Content Placeholder 2"/>
          <p:cNvSpPr>
            <a:spLocks noGrp="1"/>
          </p:cNvSpPr>
          <p:nvPr>
            <p:ph idx="1"/>
          </p:nvPr>
        </p:nvSpPr>
        <p:spPr/>
        <p:txBody>
          <a:bodyPr/>
          <a:lstStyle/>
          <a:p>
            <a:pPr lvl="0"/>
            <a:r>
              <a:rPr lang="en-US" sz="2300" b="1" dirty="0"/>
              <a:t>Fee Bill Balances</a:t>
            </a:r>
            <a:endParaRPr lang="en-US" sz="2300" dirty="0"/>
          </a:p>
          <a:p>
            <a:pPr lvl="4"/>
            <a:r>
              <a:rPr lang="en-US" sz="1700" dirty="0"/>
              <a:t>GTF covers:</a:t>
            </a:r>
          </a:p>
          <a:p>
            <a:pPr lvl="5"/>
            <a:r>
              <a:rPr lang="en-US" sz="1700" dirty="0"/>
              <a:t>Tuition (Resident rate)</a:t>
            </a:r>
          </a:p>
          <a:p>
            <a:pPr lvl="6"/>
            <a:r>
              <a:rPr lang="en-US" sz="1700" dirty="0"/>
              <a:t>Minimum of 9 credit hours, possibly more depending on college policies</a:t>
            </a:r>
          </a:p>
          <a:p>
            <a:pPr lvl="5"/>
            <a:r>
              <a:rPr lang="en-US" sz="1700" dirty="0"/>
              <a:t>Out-of-state tuition through CS or TA/RA employment waiver</a:t>
            </a:r>
          </a:p>
          <a:p>
            <a:pPr lvl="5"/>
            <a:r>
              <a:rPr lang="en-US" sz="1700" dirty="0"/>
              <a:t>Mandatory Fees</a:t>
            </a:r>
          </a:p>
          <a:p>
            <a:pPr lvl="5"/>
            <a:r>
              <a:rPr lang="en-US" sz="1700" dirty="0"/>
              <a:t>All other items are the responsibility of the student</a:t>
            </a:r>
          </a:p>
          <a:p>
            <a:pPr lvl="6"/>
            <a:r>
              <a:rPr lang="en-US" sz="1700" dirty="0"/>
              <a:t>Pay these items by fee bill deadline or as soon as they are incurred</a:t>
            </a:r>
          </a:p>
          <a:p>
            <a:endParaRPr lang="en-US" dirty="0"/>
          </a:p>
        </p:txBody>
      </p:sp>
    </p:spTree>
    <p:extLst>
      <p:ext uri="{BB962C8B-B14F-4D97-AF65-F5344CB8AC3E}">
        <p14:creationId xmlns:p14="http://schemas.microsoft.com/office/powerpoint/2010/main" val="194620305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Scholarships</a:t>
            </a:r>
            <a:endParaRPr lang="en-US" dirty="0"/>
          </a:p>
        </p:txBody>
      </p:sp>
      <p:sp>
        <p:nvSpPr>
          <p:cNvPr id="3" name="Content Placeholder 2"/>
          <p:cNvSpPr>
            <a:spLocks noGrp="1"/>
          </p:cNvSpPr>
          <p:nvPr>
            <p:ph idx="1"/>
          </p:nvPr>
        </p:nvSpPr>
        <p:spPr/>
        <p:txBody>
          <a:bodyPr/>
          <a:lstStyle/>
          <a:p>
            <a:pPr lvl="0"/>
            <a:r>
              <a:rPr lang="en-US" sz="2300" b="1" dirty="0"/>
              <a:t>Refunds</a:t>
            </a:r>
            <a:endParaRPr lang="en-US" sz="2300" dirty="0"/>
          </a:p>
          <a:p>
            <a:pPr lvl="4"/>
            <a:r>
              <a:rPr lang="en-US" sz="1700" dirty="0"/>
              <a:t>If GTF is posted for an amount higher than the student’s fee bill, a false credit will appear</a:t>
            </a:r>
          </a:p>
          <a:p>
            <a:pPr lvl="5"/>
            <a:r>
              <a:rPr lang="en-US" sz="1700" dirty="0"/>
              <a:t>There are no refunds for GTF</a:t>
            </a:r>
          </a:p>
          <a:p>
            <a:pPr lvl="5"/>
            <a:r>
              <a:rPr lang="en-US" sz="1700" dirty="0"/>
              <a:t>GTF is set-up in the system to cover tuition and mandatory fees only</a:t>
            </a:r>
          </a:p>
          <a:p>
            <a:pPr lvl="4"/>
            <a:r>
              <a:rPr lang="en-US" sz="1700" dirty="0"/>
              <a:t>Only possible refund types:</a:t>
            </a:r>
          </a:p>
          <a:p>
            <a:pPr lvl="5"/>
            <a:r>
              <a:rPr lang="en-US" sz="1700" dirty="0"/>
              <a:t>If student made a payment to their account</a:t>
            </a:r>
          </a:p>
          <a:p>
            <a:pPr lvl="5"/>
            <a:r>
              <a:rPr lang="en-US" sz="1700" dirty="0"/>
              <a:t>Another scholarship/fellowship on their account</a:t>
            </a:r>
          </a:p>
          <a:p>
            <a:pPr lvl="4"/>
            <a:r>
              <a:rPr lang="en-US" sz="1700" dirty="0"/>
              <a:t>Inform students to set-up refund preference</a:t>
            </a:r>
          </a:p>
          <a:p>
            <a:endParaRPr lang="en-US" dirty="0"/>
          </a:p>
          <a:p>
            <a:endParaRPr lang="en-US" dirty="0"/>
          </a:p>
        </p:txBody>
      </p:sp>
    </p:spTree>
    <p:extLst>
      <p:ext uri="{BB962C8B-B14F-4D97-AF65-F5344CB8AC3E}">
        <p14:creationId xmlns:p14="http://schemas.microsoft.com/office/powerpoint/2010/main" val="91047597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Scholarships</a:t>
            </a:r>
            <a:endParaRPr lang="en-US" dirty="0"/>
          </a:p>
        </p:txBody>
      </p:sp>
      <p:sp>
        <p:nvSpPr>
          <p:cNvPr id="3" name="Content Placeholder 2"/>
          <p:cNvSpPr>
            <a:spLocks noGrp="1"/>
          </p:cNvSpPr>
          <p:nvPr>
            <p:ph idx="1"/>
          </p:nvPr>
        </p:nvSpPr>
        <p:spPr/>
        <p:txBody>
          <a:bodyPr/>
          <a:lstStyle/>
          <a:p>
            <a:pPr lvl="0"/>
            <a:r>
              <a:rPr lang="en-US" sz="2300" b="1" dirty="0"/>
              <a:t>Audit </a:t>
            </a:r>
            <a:endParaRPr lang="en-US" sz="2300" dirty="0"/>
          </a:p>
          <a:p>
            <a:pPr lvl="4"/>
            <a:r>
              <a:rPr lang="en-US" sz="1700" dirty="0"/>
              <a:t>Run at least 3 times a term</a:t>
            </a:r>
          </a:p>
          <a:p>
            <a:pPr lvl="4"/>
            <a:r>
              <a:rPr lang="en-US" sz="1700" dirty="0"/>
              <a:t>Items audited</a:t>
            </a:r>
          </a:p>
          <a:p>
            <a:pPr lvl="5"/>
            <a:r>
              <a:rPr lang="en-US" sz="1700" dirty="0"/>
              <a:t>GPA</a:t>
            </a:r>
          </a:p>
          <a:p>
            <a:pPr lvl="5"/>
            <a:r>
              <a:rPr lang="en-US" sz="1700" dirty="0"/>
              <a:t>Enrollment</a:t>
            </a:r>
          </a:p>
          <a:p>
            <a:pPr lvl="5"/>
            <a:r>
              <a:rPr lang="en-US" sz="1700" dirty="0"/>
              <a:t>Amounts</a:t>
            </a:r>
          </a:p>
          <a:p>
            <a:pPr lvl="5"/>
            <a:r>
              <a:rPr lang="en-US" sz="1700" dirty="0"/>
              <a:t>No waivers</a:t>
            </a:r>
          </a:p>
          <a:p>
            <a:pPr lvl="5"/>
            <a:r>
              <a:rPr lang="en-US" sz="1700" dirty="0"/>
              <a:t>Waiver, but no GTF</a:t>
            </a:r>
          </a:p>
          <a:p>
            <a:pPr lvl="5"/>
            <a:r>
              <a:rPr lang="en-US" sz="1700" dirty="0"/>
              <a:t>RA, not in RA/TE job code</a:t>
            </a:r>
          </a:p>
          <a:p>
            <a:pPr lvl="5"/>
            <a:r>
              <a:rPr lang="en-US" sz="1700" dirty="0"/>
              <a:t>Free Application for Federal Student Aid (FAFSA)</a:t>
            </a:r>
          </a:p>
          <a:p>
            <a:endParaRPr lang="en-US" dirty="0"/>
          </a:p>
          <a:p>
            <a:endParaRPr lang="en-US" dirty="0"/>
          </a:p>
        </p:txBody>
      </p:sp>
    </p:spTree>
    <p:extLst>
      <p:ext uri="{BB962C8B-B14F-4D97-AF65-F5344CB8AC3E}">
        <p14:creationId xmlns:p14="http://schemas.microsoft.com/office/powerpoint/2010/main" val="3418571618"/>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Scholarships</a:t>
            </a:r>
            <a:endParaRPr lang="en-US" dirty="0"/>
          </a:p>
        </p:txBody>
      </p:sp>
      <p:sp>
        <p:nvSpPr>
          <p:cNvPr id="3" name="Content Placeholder 2"/>
          <p:cNvSpPr>
            <a:spLocks noGrp="1"/>
          </p:cNvSpPr>
          <p:nvPr>
            <p:ph idx="1"/>
          </p:nvPr>
        </p:nvSpPr>
        <p:spPr/>
        <p:txBody>
          <a:bodyPr/>
          <a:lstStyle/>
          <a:p>
            <a:pPr lvl="0"/>
            <a:r>
              <a:rPr lang="en-US" sz="2300" b="1" dirty="0"/>
              <a:t>GTF SharePoint</a:t>
            </a:r>
            <a:endParaRPr lang="en-US" sz="2300" dirty="0"/>
          </a:p>
          <a:p>
            <a:pPr lvl="4"/>
            <a:r>
              <a:rPr lang="en-US" sz="1700" dirty="0"/>
              <a:t>New GTF Hours column</a:t>
            </a:r>
          </a:p>
          <a:p>
            <a:pPr lvl="5"/>
            <a:r>
              <a:rPr lang="en-US" sz="1700" dirty="0"/>
              <a:t>If you would like an option added for your college, email us the language and we’ll get it added</a:t>
            </a:r>
          </a:p>
          <a:p>
            <a:pPr lvl="4"/>
            <a:r>
              <a:rPr lang="en-US" sz="1700" dirty="0"/>
              <a:t>Reminder: Do not delete any records and do not make any edits in the section titled Graduate School</a:t>
            </a:r>
          </a:p>
          <a:p>
            <a:pPr lvl="4"/>
            <a:r>
              <a:rPr lang="en-US" sz="1700" dirty="0"/>
              <a:t>If eligible to complete a FAFSA, student must have a complete FAFSA on file or GTF will not disburse or will be revoked until FAFSA is on file.</a:t>
            </a:r>
          </a:p>
          <a:p>
            <a:endParaRPr lang="en-US" dirty="0"/>
          </a:p>
        </p:txBody>
      </p:sp>
    </p:spTree>
    <p:extLst>
      <p:ext uri="{BB962C8B-B14F-4D97-AF65-F5344CB8AC3E}">
        <p14:creationId xmlns:p14="http://schemas.microsoft.com/office/powerpoint/2010/main" val="392428615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Scholarships</a:t>
            </a:r>
            <a:endParaRPr lang="en-US" dirty="0"/>
          </a:p>
        </p:txBody>
      </p:sp>
      <p:sp>
        <p:nvSpPr>
          <p:cNvPr id="3" name="Content Placeholder 2"/>
          <p:cNvSpPr>
            <a:spLocks noGrp="1"/>
          </p:cNvSpPr>
          <p:nvPr>
            <p:ph idx="1"/>
          </p:nvPr>
        </p:nvSpPr>
        <p:spPr/>
        <p:txBody>
          <a:bodyPr/>
          <a:lstStyle/>
          <a:p>
            <a:pPr lvl="0"/>
            <a:r>
              <a:rPr lang="en-US" sz="2300" b="1" dirty="0"/>
              <a:t>Advisor Questions</a:t>
            </a:r>
            <a:endParaRPr lang="en-US" sz="2300" dirty="0"/>
          </a:p>
          <a:p>
            <a:pPr lvl="4"/>
            <a:r>
              <a:rPr lang="en-US" sz="1700" dirty="0"/>
              <a:t>Financial Aid Satisfactory Academic Progress (SAP) and Graduate Tuition Fellowship (GTF)/Graduate School Fund (GSF)</a:t>
            </a:r>
          </a:p>
          <a:p>
            <a:pPr lvl="4"/>
            <a:r>
              <a:rPr lang="en-US" sz="1700" dirty="0"/>
              <a:t>Can there be one place to verify GTF and Waiver submissions? (Currently we have to go to 2 </a:t>
            </a:r>
            <a:r>
              <a:rPr lang="en-US" sz="1700" dirty="0" err="1"/>
              <a:t>SharePoints</a:t>
            </a:r>
            <a:r>
              <a:rPr lang="en-US" sz="1700" dirty="0"/>
              <a:t> and SAM)</a:t>
            </a:r>
          </a:p>
          <a:p>
            <a:pPr lvl="4"/>
            <a:r>
              <a:rPr lang="en-US" sz="1700" dirty="0"/>
              <a:t>Can someone send an email to the financial office to let them know there are students receiving GTF and the money has not posted. When the students get this they get frantic.</a:t>
            </a:r>
          </a:p>
          <a:p>
            <a:endParaRPr lang="en-US" dirty="0"/>
          </a:p>
        </p:txBody>
      </p:sp>
    </p:spTree>
    <p:extLst>
      <p:ext uri="{BB962C8B-B14F-4D97-AF65-F5344CB8AC3E}">
        <p14:creationId xmlns:p14="http://schemas.microsoft.com/office/powerpoint/2010/main" val="142354614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6" name="Text Placeholder 5"/>
          <p:cNvSpPr>
            <a:spLocks noGrp="1"/>
          </p:cNvSpPr>
          <p:nvPr>
            <p:ph type="body" idx="1"/>
          </p:nvPr>
        </p:nvSpPr>
        <p:spPr>
          <a:xfrm>
            <a:off x="457200" y="2133600"/>
            <a:ext cx="4040188" cy="1752600"/>
          </a:xfrm>
        </p:spPr>
        <p:txBody>
          <a:bodyPr>
            <a:normAutofit/>
          </a:bodyPr>
          <a:lstStyle/>
          <a:p>
            <a:pPr lvl="0" algn="ctr">
              <a:lnSpc>
                <a:spcPct val="150000"/>
              </a:lnSpc>
            </a:pPr>
            <a:endParaRPr lang="en-US" sz="2600" b="0" dirty="0">
              <a:solidFill>
                <a:prstClr val="black"/>
              </a:solidFill>
              <a:latin typeface="Franklin Gothic Book" panose="020B0503020102020204" pitchFamily="34" charset="0"/>
            </a:endParaRPr>
          </a:p>
        </p:txBody>
      </p:sp>
      <p:pic>
        <p:nvPicPr>
          <p:cNvPr id="4" name="Content Placeholder 3"/>
          <p:cNvPicPr>
            <a:picLocks noGrp="1" noChangeAspect="1"/>
          </p:cNvPicPr>
          <p:nvPr>
            <p:ph sz="half" idx="2"/>
          </p:nvPr>
        </p:nvPicPr>
        <p:blipFill>
          <a:blip r:embed="rId2"/>
          <a:stretch>
            <a:fillRect/>
          </a:stretch>
        </p:blipFill>
        <p:spPr>
          <a:xfrm>
            <a:off x="1925299" y="3276600"/>
            <a:ext cx="2798307" cy="2133600"/>
          </a:xfrm>
          <a:prstGeom prst="rect">
            <a:avLst/>
          </a:prstGeom>
        </p:spPr>
      </p:pic>
      <p:sp>
        <p:nvSpPr>
          <p:cNvPr id="7" name="Text Placeholder 6"/>
          <p:cNvSpPr>
            <a:spLocks noGrp="1"/>
          </p:cNvSpPr>
          <p:nvPr>
            <p:ph type="body" sz="quarter" idx="3"/>
          </p:nvPr>
        </p:nvSpPr>
        <p:spPr>
          <a:xfrm>
            <a:off x="4949824" y="1371600"/>
            <a:ext cx="4041775" cy="4267200"/>
          </a:xfrm>
        </p:spPr>
        <p:txBody>
          <a:bodyPr>
            <a:normAutofit/>
          </a:bodyPr>
          <a:lstStyle/>
          <a:p>
            <a:pPr lvl="0" algn="ctr"/>
            <a:r>
              <a:rPr lang="en-US" sz="2800" dirty="0">
                <a:solidFill>
                  <a:prstClr val="black"/>
                </a:solidFill>
                <a:effectLst>
                  <a:outerShdw blurRad="38100" dist="38100" dir="2700000" algn="tl">
                    <a:srgbClr val="000000">
                      <a:alpha val="43137"/>
                    </a:srgbClr>
                  </a:outerShdw>
                </a:effectLst>
                <a:latin typeface="Franklin Gothic Medium" panose="020B0603020102020204" pitchFamily="34" charset="0"/>
              </a:rPr>
              <a:t>Tashemia V. Jones, </a:t>
            </a:r>
            <a:r>
              <a:rPr lang="en-US" sz="2800" dirty="0" err="1">
                <a:solidFill>
                  <a:prstClr val="black"/>
                </a:solidFill>
                <a:effectLst>
                  <a:outerShdw blurRad="38100" dist="38100" dir="2700000" algn="tl">
                    <a:srgbClr val="000000">
                      <a:alpha val="43137"/>
                    </a:srgbClr>
                  </a:outerShdw>
                </a:effectLst>
                <a:latin typeface="Franklin Gothic Medium" panose="020B0603020102020204" pitchFamily="34" charset="0"/>
              </a:rPr>
              <a:t>Ed.D</a:t>
            </a:r>
            <a:r>
              <a:rPr lang="en-US" sz="2800" dirty="0">
                <a:solidFill>
                  <a:prstClr val="black"/>
                </a:solidFill>
                <a:effectLst>
                  <a:outerShdw blurRad="38100" dist="38100" dir="2700000" algn="tl">
                    <a:srgbClr val="000000">
                      <a:alpha val="43137"/>
                    </a:srgbClr>
                  </a:outerShdw>
                </a:effectLst>
                <a:latin typeface="Franklin Gothic Medium" panose="020B0603020102020204" pitchFamily="34" charset="0"/>
              </a:rPr>
              <a:t>.</a:t>
            </a:r>
          </a:p>
          <a:p>
            <a:pPr lvl="0" algn="ctr"/>
            <a:r>
              <a:rPr lang="en-US" sz="2800" i="1" dirty="0">
                <a:solidFill>
                  <a:prstClr val="black"/>
                </a:solidFill>
                <a:latin typeface="Franklin Gothic Book" panose="020B0503020102020204" pitchFamily="34" charset="0"/>
              </a:rPr>
              <a:t>Assistant Director of Programs/Student Records</a:t>
            </a:r>
            <a:r>
              <a:rPr lang="en-US" sz="2800" dirty="0">
                <a:solidFill>
                  <a:prstClr val="black"/>
                </a:solidFill>
                <a:latin typeface="Franklin Gothic Book" panose="020B0503020102020204" pitchFamily="34" charset="0"/>
              </a:rPr>
              <a:t> </a:t>
            </a:r>
          </a:p>
          <a:p>
            <a:pPr lvl="0" algn="ctr">
              <a:lnSpc>
                <a:spcPct val="150000"/>
              </a:lnSpc>
            </a:pPr>
            <a:endParaRPr lang="en-US" sz="2800" dirty="0" smtClean="0">
              <a:solidFill>
                <a:prstClr val="black"/>
              </a:solidFill>
              <a:latin typeface="Franklin Gothic Book" panose="020B0503020102020204" pitchFamily="34" charset="0"/>
            </a:endParaRPr>
          </a:p>
        </p:txBody>
      </p:sp>
      <p:pic>
        <p:nvPicPr>
          <p:cNvPr id="5" name="Picture 4"/>
          <p:cNvPicPr>
            <a:picLocks noChangeAspect="1"/>
          </p:cNvPicPr>
          <p:nvPr/>
        </p:nvPicPr>
        <p:blipFill>
          <a:blip r:embed="rId3"/>
          <a:stretch>
            <a:fillRect/>
          </a:stretch>
        </p:blipFill>
        <p:spPr>
          <a:xfrm>
            <a:off x="751394" y="442027"/>
            <a:ext cx="7669433" cy="106689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105041320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Beginning of term reminders</a:t>
            </a:r>
          </a:p>
        </p:txBody>
      </p:sp>
      <p:sp>
        <p:nvSpPr>
          <p:cNvPr id="6" name="Content Placeholder 5"/>
          <p:cNvSpPr>
            <a:spLocks noGrp="1"/>
          </p:cNvSpPr>
          <p:nvPr>
            <p:ph idx="1"/>
          </p:nvPr>
        </p:nvSpPr>
        <p:spPr>
          <a:xfrm>
            <a:off x="457200" y="1219200"/>
            <a:ext cx="8229600" cy="5410200"/>
          </a:xfrm>
        </p:spPr>
        <p:txBody>
          <a:bodyPr>
            <a:normAutofit lnSpcReduction="10000"/>
          </a:bodyPr>
          <a:lstStyle/>
          <a:p>
            <a:r>
              <a:rPr lang="en-US" sz="2200" dirty="0"/>
              <a:t>ORD is September 4</a:t>
            </a:r>
            <a:r>
              <a:rPr lang="en-US" sz="2200" baseline="30000" dirty="0"/>
              <a:t>th</a:t>
            </a:r>
            <a:r>
              <a:rPr lang="en-US" sz="2200" dirty="0"/>
              <a:t>-Take care of these before!</a:t>
            </a:r>
          </a:p>
          <a:p>
            <a:pPr lvl="1"/>
            <a:r>
              <a:rPr lang="en-US" sz="2200" dirty="0"/>
              <a:t>Enrollment corrections after ORD are becoming more regular. If it does not prevent graduation other solutions will be pursued. Simply forgetting to enroll is not justification</a:t>
            </a:r>
          </a:p>
          <a:p>
            <a:pPr lvl="1"/>
            <a:r>
              <a:rPr lang="en-US" sz="2200" dirty="0"/>
              <a:t>Are all first-semester students enrolled?</a:t>
            </a:r>
          </a:p>
          <a:p>
            <a:pPr lvl="2"/>
            <a:r>
              <a:rPr lang="en-US" sz="2200" dirty="0"/>
              <a:t>Check the class roster for any standard first semester courses</a:t>
            </a:r>
          </a:p>
          <a:p>
            <a:pPr lvl="2"/>
            <a:r>
              <a:rPr lang="en-US" sz="2200" b="1" dirty="0">
                <a:solidFill>
                  <a:srgbClr val="9E2A2F"/>
                </a:solidFill>
              </a:rPr>
              <a:t>MAIN MENU&gt;CURRICULUM MANAGEMENT&gt;CLASS ROSTER</a:t>
            </a:r>
          </a:p>
          <a:p>
            <a:pPr lvl="1"/>
            <a:r>
              <a:rPr lang="en-US" sz="2200" dirty="0"/>
              <a:t>Are all 2</a:t>
            </a:r>
            <a:r>
              <a:rPr lang="en-US" sz="2200" baseline="30000" dirty="0"/>
              <a:t>nd</a:t>
            </a:r>
            <a:r>
              <a:rPr lang="en-US" sz="2200" dirty="0"/>
              <a:t> year (plus) students admitted unconditionally? No students should remain on conditional status when returning for their second year</a:t>
            </a:r>
          </a:p>
          <a:p>
            <a:pPr lvl="1"/>
            <a:r>
              <a:rPr lang="en-US" sz="2200" dirty="0"/>
              <a:t>Ensure all returning students enroll, or on approved LOA if not, communicate and if needed, discontinue.</a:t>
            </a:r>
          </a:p>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spTree>
    <p:extLst>
      <p:ext uri="{BB962C8B-B14F-4D97-AF65-F5344CB8AC3E}">
        <p14:creationId xmlns:p14="http://schemas.microsoft.com/office/powerpoint/2010/main" val="77094144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Friendly reminders</a:t>
            </a:r>
            <a:endParaRPr lang="en-US" dirty="0"/>
          </a:p>
        </p:txBody>
      </p:sp>
      <p:sp>
        <p:nvSpPr>
          <p:cNvPr id="3" name="Content Placeholder 2"/>
          <p:cNvSpPr>
            <a:spLocks noGrp="1"/>
          </p:cNvSpPr>
          <p:nvPr>
            <p:ph idx="1"/>
          </p:nvPr>
        </p:nvSpPr>
        <p:spPr>
          <a:xfrm>
            <a:off x="457200" y="1600200"/>
            <a:ext cx="8229600" cy="5410200"/>
          </a:xfrm>
        </p:spPr>
        <p:txBody>
          <a:bodyPr>
            <a:normAutofit fontScale="77500" lnSpcReduction="20000"/>
          </a:bodyPr>
          <a:lstStyle/>
          <a:p>
            <a:r>
              <a:rPr lang="en-US" sz="2800" dirty="0"/>
              <a:t>Are all candidates in research/thesis/dissertation sections with the correct number and professor?</a:t>
            </a:r>
          </a:p>
          <a:p>
            <a:pPr marL="0" indent="0">
              <a:buNone/>
            </a:pPr>
            <a:endParaRPr lang="en-US" sz="2800" dirty="0"/>
          </a:p>
          <a:p>
            <a:r>
              <a:rPr lang="en-US" sz="2800" dirty="0"/>
              <a:t>Have you provided the students a clear set of expectations/explanations of the roles of the graduate advisor and graduate student?</a:t>
            </a:r>
          </a:p>
          <a:p>
            <a:endParaRPr lang="en-US" sz="2800" dirty="0"/>
          </a:p>
          <a:p>
            <a:r>
              <a:rPr lang="en-US" sz="2800" dirty="0"/>
              <a:t>Per OUR- please discard all previous versions of the Inter-Institution Registration Form you may have online or in their offices. I will forward you a copy along with the </a:t>
            </a:r>
            <a:r>
              <a:rPr lang="en-US" sz="2800" dirty="0" smtClean="0"/>
              <a:t>slides</a:t>
            </a:r>
          </a:p>
          <a:p>
            <a:pPr marL="0" indent="0">
              <a:buNone/>
            </a:pPr>
            <a:endParaRPr lang="en-US" sz="2800" dirty="0" smtClean="0"/>
          </a:p>
          <a:p>
            <a:r>
              <a:rPr lang="en-US" sz="2800" dirty="0" smtClean="0"/>
              <a:t>Degree completion course is used ONLY for IP or a student did not apply to graduate on time. The Degree Completion course CANNOT be used to complete unfinished thesis or dissertation work. (students should also check with their departments’ policy on this)</a:t>
            </a:r>
          </a:p>
          <a:p>
            <a:pPr marL="0" indent="0">
              <a:buNone/>
            </a:pPr>
            <a:endParaRPr lang="en-US" sz="2800" dirty="0">
              <a:ln>
                <a:solidFill>
                  <a:srgbClr val="888B8D"/>
                </a:solidFill>
              </a:ln>
              <a:solidFill>
                <a:srgbClr val="C8102E"/>
              </a:solidFill>
              <a:effectLst>
                <a:outerShdw blurRad="38100" dist="38100" dir="2700000" algn="tl">
                  <a:srgbClr val="000000">
                    <a:alpha val="43137"/>
                  </a:srgbClr>
                </a:outerShdw>
              </a:effectLst>
            </a:endParaRPr>
          </a:p>
          <a:p>
            <a:endParaRPr lang="en-US" dirty="0">
              <a:ln>
                <a:solidFill>
                  <a:srgbClr val="888B8D"/>
                </a:solidFill>
              </a:ln>
              <a:solidFill>
                <a:srgbClr val="C8102E"/>
              </a:solidFill>
              <a:effectLst>
                <a:outerShdw blurRad="38100" dist="38100" dir="2700000" algn="tl">
                  <a:srgbClr val="000000">
                    <a:alpha val="43137"/>
                  </a:srgbClr>
                </a:outerShdw>
              </a:effectLst>
              <a:latin typeface="Comic Sans MS" panose="030F0702030302020204" pitchFamily="66" charset="0"/>
            </a:endParaRPr>
          </a:p>
          <a:p>
            <a:endParaRPr lang="en-US" dirty="0"/>
          </a:p>
        </p:txBody>
      </p:sp>
    </p:spTree>
    <p:extLst>
      <p:ext uri="{BB962C8B-B14F-4D97-AF65-F5344CB8AC3E}">
        <p14:creationId xmlns:p14="http://schemas.microsoft.com/office/powerpoint/2010/main" val="177112955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b="1" dirty="0"/>
          </a:p>
        </p:txBody>
      </p:sp>
      <p:sp>
        <p:nvSpPr>
          <p:cNvPr id="6" name="Content Placeholder 5"/>
          <p:cNvSpPr>
            <a:spLocks noGrp="1"/>
          </p:cNvSpPr>
          <p:nvPr>
            <p:ph idx="1"/>
          </p:nvPr>
        </p:nvSpPr>
        <p:spPr/>
        <p:txBody>
          <a:bodyPr>
            <a:normAutofit/>
          </a:bodyPr>
          <a:lstStyle/>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pic>
        <p:nvPicPr>
          <p:cNvPr id="2" name="Picture 1"/>
          <p:cNvPicPr>
            <a:picLocks noChangeAspect="1"/>
          </p:cNvPicPr>
          <p:nvPr/>
        </p:nvPicPr>
        <p:blipFill>
          <a:blip r:embed="rId3"/>
          <a:stretch>
            <a:fillRect/>
          </a:stretch>
        </p:blipFill>
        <p:spPr>
          <a:xfrm>
            <a:off x="0" y="0"/>
            <a:ext cx="8534400" cy="6858000"/>
          </a:xfrm>
          <a:prstGeom prst="rect">
            <a:avLst/>
          </a:prstGeom>
        </p:spPr>
      </p:pic>
    </p:spTree>
    <p:extLst>
      <p:ext uri="{BB962C8B-B14F-4D97-AF65-F5344CB8AC3E}">
        <p14:creationId xmlns:p14="http://schemas.microsoft.com/office/powerpoint/2010/main" val="73127220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Important </a:t>
            </a:r>
            <a:r>
              <a:rPr lang="en-US" b="1" dirty="0" smtClean="0"/>
              <a:t>dates &amp; Queries  </a:t>
            </a:r>
            <a:endParaRPr lang="en-US" dirty="0"/>
          </a:p>
        </p:txBody>
      </p:sp>
      <p:pic>
        <p:nvPicPr>
          <p:cNvPr id="4" name="Content Placeholder 3"/>
          <p:cNvPicPr>
            <a:picLocks noGrp="1" noChangeAspect="1"/>
          </p:cNvPicPr>
          <p:nvPr>
            <p:ph idx="1"/>
          </p:nvPr>
        </p:nvPicPr>
        <p:blipFill>
          <a:blip r:embed="rId2"/>
          <a:stretch>
            <a:fillRect/>
          </a:stretch>
        </p:blipFill>
        <p:spPr>
          <a:xfrm>
            <a:off x="762001" y="1423282"/>
            <a:ext cx="6096000" cy="2596268"/>
          </a:xfrm>
          <a:prstGeom prst="rect">
            <a:avLst/>
          </a:prstGeom>
        </p:spPr>
      </p:pic>
      <p:sp>
        <p:nvSpPr>
          <p:cNvPr id="3" name="TextBox 2"/>
          <p:cNvSpPr txBox="1"/>
          <p:nvPr/>
        </p:nvSpPr>
        <p:spPr>
          <a:xfrm>
            <a:off x="609600" y="4191000"/>
            <a:ext cx="8305798" cy="2031325"/>
          </a:xfrm>
          <a:prstGeom prst="rect">
            <a:avLst/>
          </a:prstGeom>
          <a:noFill/>
        </p:spPr>
        <p:txBody>
          <a:bodyPr wrap="square" rtlCol="0">
            <a:spAutoFit/>
          </a:bodyPr>
          <a:lstStyle/>
          <a:p>
            <a:r>
              <a:rPr lang="en-US" sz="1400" b="1" dirty="0"/>
              <a:t>Useful Queries</a:t>
            </a:r>
            <a:endParaRPr lang="en-US" sz="1400" dirty="0"/>
          </a:p>
          <a:p>
            <a:pPr lvl="0"/>
            <a:r>
              <a:rPr lang="en-US" sz="1400" dirty="0"/>
              <a:t>UHGS_ROSTER_BY_DEPT</a:t>
            </a:r>
          </a:p>
          <a:p>
            <a:pPr lvl="0"/>
            <a:r>
              <a:rPr lang="en-US" sz="1400" dirty="0"/>
              <a:t>            </a:t>
            </a:r>
            <a:r>
              <a:rPr lang="en-US" sz="1400" b="1" dirty="0"/>
              <a:t>Department query, only grads, less columns</a:t>
            </a:r>
            <a:endParaRPr lang="en-US" sz="1400" dirty="0"/>
          </a:p>
          <a:p>
            <a:pPr lvl="0"/>
            <a:r>
              <a:rPr lang="en-US" sz="1400" dirty="0"/>
              <a:t>UHIR_MAJORS_ROSTER_BY_DEPT</a:t>
            </a:r>
          </a:p>
          <a:p>
            <a:pPr lvl="0"/>
            <a:r>
              <a:rPr lang="en-US" sz="1400" dirty="0"/>
              <a:t>            </a:t>
            </a:r>
            <a:r>
              <a:rPr lang="en-US" sz="1400" b="1" dirty="0"/>
              <a:t>Department query, all students, all columns</a:t>
            </a:r>
            <a:endParaRPr lang="en-US" sz="1400" dirty="0"/>
          </a:p>
          <a:p>
            <a:pPr lvl="0"/>
            <a:r>
              <a:rPr lang="en-US" sz="1400" dirty="0"/>
              <a:t>UHIR_ENROLLMENT_BY_DEPT_GRAD</a:t>
            </a:r>
          </a:p>
          <a:p>
            <a:pPr lvl="0"/>
            <a:r>
              <a:rPr lang="en-US" sz="1400" dirty="0"/>
              <a:t>            </a:t>
            </a:r>
            <a:r>
              <a:rPr lang="en-US" sz="1400" b="1" dirty="0"/>
              <a:t>All course enrollments/drops by grad students, by department, be sure to note ENRL vs DROP</a:t>
            </a:r>
            <a:endParaRPr lang="en-US" sz="1400" dirty="0"/>
          </a:p>
          <a:p>
            <a:pPr lvl="0"/>
            <a:r>
              <a:rPr lang="en-US" sz="1400" dirty="0"/>
              <a:t>UHM_CLASS_ENROL_TOTALS_CLASS</a:t>
            </a:r>
          </a:p>
          <a:p>
            <a:pPr lvl="0"/>
            <a:r>
              <a:rPr lang="en-US" sz="1400" dirty="0"/>
              <a:t>            </a:t>
            </a:r>
            <a:r>
              <a:rPr lang="en-US" sz="1400" b="1" dirty="0"/>
              <a:t>How many were enrolled in each class, easy way to find extra sections with zero enrollment that can go</a:t>
            </a:r>
            <a:endParaRPr lang="en-US" sz="1400" dirty="0"/>
          </a:p>
        </p:txBody>
      </p:sp>
    </p:spTree>
    <p:extLst>
      <p:ext uri="{BB962C8B-B14F-4D97-AF65-F5344CB8AC3E}">
        <p14:creationId xmlns:p14="http://schemas.microsoft.com/office/powerpoint/2010/main" val="258588697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r>
              <a:rPr lang="en-US" sz="3600" b="1" dirty="0" smtClean="0">
                <a:effectLst>
                  <a:outerShdw blurRad="38100" dist="38100" dir="2700000" algn="tl">
                    <a:srgbClr val="000000">
                      <a:alpha val="43137"/>
                    </a:srgbClr>
                  </a:outerShdw>
                </a:effectLst>
                <a:latin typeface="Franklin Gothic Medium" panose="020B0603020102020204" pitchFamily="34" charset="0"/>
              </a:rPr>
              <a:t>Shawn Washington</a:t>
            </a:r>
            <a:endParaRPr lang="en-US" sz="3600" b="1" dirty="0">
              <a:effectLst>
                <a:outerShdw blurRad="38100" dist="38100" dir="2700000" algn="tl">
                  <a:srgbClr val="000000">
                    <a:alpha val="43137"/>
                  </a:srgbClr>
                </a:outerShdw>
              </a:effectLst>
              <a:latin typeface="Franklin Gothic Medium" panose="020B0603020102020204" pitchFamily="34" charset="0"/>
            </a:endParaRPr>
          </a:p>
          <a:p>
            <a:pPr algn="ctr"/>
            <a:r>
              <a:rPr lang="en-US" i="1" dirty="0" smtClean="0">
                <a:latin typeface="Franklin Gothic Book" panose="020B0503020102020204" pitchFamily="34" charset="0"/>
              </a:rPr>
              <a:t>Assistant Director of Grad/Int’l Admissions.</a:t>
            </a:r>
            <a:endParaRPr lang="en-US" i="1" dirty="0">
              <a:latin typeface="Franklin Gothic Book" panose="020B0503020102020204" pitchFamily="34" charset="0"/>
            </a:endParaRP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338098485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b="1" dirty="0"/>
          </a:p>
        </p:txBody>
      </p:sp>
      <p:sp>
        <p:nvSpPr>
          <p:cNvPr id="6" name="Content Placeholder 5"/>
          <p:cNvSpPr>
            <a:spLocks noGrp="1"/>
          </p:cNvSpPr>
          <p:nvPr>
            <p:ph idx="1"/>
          </p:nvPr>
        </p:nvSpPr>
        <p:spPr/>
        <p:txBody>
          <a:bodyPr>
            <a:normAutofit/>
          </a:bodyPr>
          <a:lstStyle/>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5145450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b="1" dirty="0"/>
          </a:p>
        </p:txBody>
      </p:sp>
      <p:sp>
        <p:nvSpPr>
          <p:cNvPr id="6" name="Content Placeholder 5"/>
          <p:cNvSpPr>
            <a:spLocks noGrp="1"/>
          </p:cNvSpPr>
          <p:nvPr>
            <p:ph idx="1"/>
          </p:nvPr>
        </p:nvSpPr>
        <p:spPr/>
        <p:txBody>
          <a:bodyPr>
            <a:normAutofit/>
          </a:bodyPr>
          <a:lstStyle/>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pic>
        <p:nvPicPr>
          <p:cNvPr id="2" name="Picture 1"/>
          <p:cNvPicPr>
            <a:picLocks noChangeAspect="1"/>
          </p:cNvPicPr>
          <p:nvPr/>
        </p:nvPicPr>
        <p:blipFill>
          <a:blip r:embed="rId3"/>
          <a:stretch>
            <a:fillRect/>
          </a:stretch>
        </p:blipFill>
        <p:spPr>
          <a:xfrm>
            <a:off x="191644" y="75909"/>
            <a:ext cx="8760711" cy="6706181"/>
          </a:xfrm>
          <a:prstGeom prst="rect">
            <a:avLst/>
          </a:prstGeom>
        </p:spPr>
      </p:pic>
    </p:spTree>
    <p:extLst>
      <p:ext uri="{BB962C8B-B14F-4D97-AF65-F5344CB8AC3E}">
        <p14:creationId xmlns:p14="http://schemas.microsoft.com/office/powerpoint/2010/main" val="90302559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934200"/>
          </a:xfrm>
          <a:prstGeom prst="rect">
            <a:avLst/>
          </a:prstGeom>
        </p:spPr>
      </p:pic>
    </p:spTree>
    <p:extLst>
      <p:ext uri="{BB962C8B-B14F-4D97-AF65-F5344CB8AC3E}">
        <p14:creationId xmlns:p14="http://schemas.microsoft.com/office/powerpoint/2010/main" val="20888446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200" y="0"/>
            <a:ext cx="9220200" cy="7010400"/>
          </a:xfrm>
          <a:prstGeom prst="rect">
            <a:avLst/>
          </a:prstGeom>
        </p:spPr>
      </p:pic>
    </p:spTree>
    <p:extLst>
      <p:ext uri="{BB962C8B-B14F-4D97-AF65-F5344CB8AC3E}">
        <p14:creationId xmlns:p14="http://schemas.microsoft.com/office/powerpoint/2010/main" val="132406322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rEMINDERS</a:t>
            </a:r>
            <a:r>
              <a:rPr lang="en-US" b="1" dirty="0" smtClean="0"/>
              <a:t> </a:t>
            </a:r>
            <a:endParaRPr lang="en-US" b="1" dirty="0"/>
          </a:p>
        </p:txBody>
      </p:sp>
      <p:sp>
        <p:nvSpPr>
          <p:cNvPr id="3" name="Content Placeholder 2"/>
          <p:cNvSpPr>
            <a:spLocks noGrp="1"/>
          </p:cNvSpPr>
          <p:nvPr>
            <p:ph idx="1"/>
          </p:nvPr>
        </p:nvSpPr>
        <p:spPr/>
        <p:txBody>
          <a:bodyPr>
            <a:normAutofit fontScale="92500" lnSpcReduction="20000"/>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August 1: Summer/Fall </a:t>
            </a:r>
            <a:r>
              <a:rPr lang="en-US" dirty="0" smtClean="0">
                <a:latin typeface="Calibri" panose="020F0502020204030204" pitchFamily="34" charset="0"/>
                <a:ea typeface="Calibri" panose="020F0502020204030204" pitchFamily="34" charset="0"/>
                <a:cs typeface="Times New Roman" panose="02020603050405020304" pitchFamily="18" charset="0"/>
              </a:rPr>
              <a:t>2020 App </a:t>
            </a:r>
            <a:r>
              <a:rPr lang="en-US" dirty="0">
                <a:latin typeface="Calibri" panose="020F0502020204030204" pitchFamily="34" charset="0"/>
                <a:ea typeface="Calibri" panose="020F0502020204030204" pitchFamily="34" charset="0"/>
                <a:cs typeface="Times New Roman" panose="02020603050405020304" pitchFamily="18" charset="0"/>
              </a:rPr>
              <a:t>opens. </a:t>
            </a:r>
            <a:r>
              <a:rPr lang="en-US" dirty="0" smtClean="0">
                <a:latin typeface="Calibri" panose="020F0502020204030204" pitchFamily="34" charset="0"/>
                <a:ea typeface="Calibri" panose="020F0502020204030204" pitchFamily="34" charset="0"/>
                <a:cs typeface="Times New Roman" panose="02020603050405020304" pitchFamily="18" charset="0"/>
              </a:rPr>
              <a:t>Remember to </a:t>
            </a:r>
            <a:r>
              <a:rPr lang="en-US" dirty="0">
                <a:latin typeface="Calibri" panose="020F0502020204030204" pitchFamily="34" charset="0"/>
                <a:ea typeface="Calibri" panose="020F0502020204030204" pitchFamily="34" charset="0"/>
                <a:cs typeface="Times New Roman" panose="02020603050405020304" pitchFamily="18" charset="0"/>
              </a:rPr>
              <a:t>verify that the correct programs are open </a:t>
            </a:r>
            <a:r>
              <a:rPr lang="en-US" dirty="0" smtClean="0">
                <a:latin typeface="Calibri" panose="020F0502020204030204" pitchFamily="34" charset="0"/>
                <a:ea typeface="Calibri" panose="020F0502020204030204" pitchFamily="34" charset="0"/>
                <a:cs typeface="Times New Roman" panose="02020603050405020304" pitchFamily="18" charset="0"/>
              </a:rPr>
              <a:t>and program </a:t>
            </a:r>
            <a:r>
              <a:rPr lang="en-US" dirty="0">
                <a:latin typeface="Calibri" panose="020F0502020204030204" pitchFamily="34" charset="0"/>
                <a:ea typeface="Calibri" panose="020F0502020204030204" pitchFamily="34" charset="0"/>
                <a:cs typeface="Times New Roman" panose="02020603050405020304" pitchFamily="18" charset="0"/>
              </a:rPr>
              <a:t>descriptions</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Annual Changes</a:t>
            </a:r>
          </a:p>
          <a:p>
            <a:pPr marL="0" marR="0">
              <a:lnSpc>
                <a:spcPct val="107000"/>
              </a:lnSpc>
              <a:spcBef>
                <a:spcPts val="0"/>
              </a:spcBef>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Census Day (ORD) is Sept 4</a:t>
            </a:r>
            <a:r>
              <a:rPr lang="en-US"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dirty="0" smtClean="0">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Incomplete App’s from SU2019 terms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2302502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normAutofit/>
          </a:bodyPr>
          <a:lstStyle/>
          <a:p>
            <a:r>
              <a:rPr lang="en-US" dirty="0"/>
              <a:t/>
            </a:r>
            <a:br>
              <a:rPr lang="en-US" dirty="0"/>
            </a:br>
            <a:endParaRPr lang="en-US" dirty="0"/>
          </a:p>
        </p:txBody>
      </p:sp>
      <p:pic>
        <p:nvPicPr>
          <p:cNvPr id="6" name="Picture 5"/>
          <p:cNvPicPr>
            <a:picLocks noChangeAspect="1"/>
          </p:cNvPicPr>
          <p:nvPr/>
        </p:nvPicPr>
        <p:blipFill>
          <a:blip r:embed="rId2"/>
          <a:stretch>
            <a:fillRect/>
          </a:stretch>
        </p:blipFill>
        <p:spPr>
          <a:xfrm>
            <a:off x="609256" y="1904868"/>
            <a:ext cx="7925487" cy="3048264"/>
          </a:xfrm>
          <a:prstGeom prst="rect">
            <a:avLst/>
          </a:prstGeom>
        </p:spPr>
      </p:pic>
    </p:spTree>
    <p:extLst>
      <p:ext uri="{BB962C8B-B14F-4D97-AF65-F5344CB8AC3E}">
        <p14:creationId xmlns:p14="http://schemas.microsoft.com/office/powerpoint/2010/main" val="265992942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normAutofit fontScale="47500" lnSpcReduction="20000"/>
          </a:bodyPr>
          <a:lstStyle/>
          <a:p>
            <a:pPr marL="63500" marR="0">
              <a:spcBef>
                <a:spcPts val="0"/>
              </a:spcBef>
              <a:spcAft>
                <a:spcPts val="0"/>
              </a:spcAft>
            </a:pPr>
            <a:r>
              <a:rPr lang="en-US" i="1" spc="-5" dirty="0">
                <a:latin typeface="Trebuchet MS" panose="020B0603020202020204" pitchFamily="34" charset="0"/>
                <a:ea typeface="Calibri" panose="020F0502020204030204" pitchFamily="34" charset="0"/>
                <a:cs typeface="Times New Roman" panose="02020603050405020304" pitchFamily="18" charset="0"/>
              </a:rPr>
              <a:t>Best</a:t>
            </a:r>
            <a:r>
              <a:rPr lang="en-US" i="1" spc="5" dirty="0">
                <a:latin typeface="Trebuchet MS" panose="020B0603020202020204" pitchFamily="34" charset="0"/>
                <a:ea typeface="Calibri" panose="020F0502020204030204" pitchFamily="34" charset="0"/>
                <a:cs typeface="Times New Roman" panose="02020603050405020304" pitchFamily="18" charset="0"/>
              </a:rPr>
              <a:t> </a:t>
            </a:r>
            <a:r>
              <a:rPr lang="en-US" i="1" spc="-5" dirty="0">
                <a:latin typeface="Trebuchet MS" panose="020B0603020202020204" pitchFamily="34" charset="0"/>
                <a:ea typeface="Calibri" panose="020F0502020204030204" pitchFamily="34" charset="0"/>
                <a:cs typeface="Times New Roman" panose="02020603050405020304" pitchFamily="18" charset="0"/>
              </a:rPr>
              <a:t>Practices</a:t>
            </a:r>
            <a:r>
              <a:rPr lang="en-US" i="1" dirty="0">
                <a:latin typeface="Trebuchet MS" panose="020B0603020202020204" pitchFamily="34" charset="0"/>
                <a:ea typeface="Calibri" panose="020F0502020204030204" pitchFamily="34" charset="0"/>
                <a:cs typeface="Times New Roman" panose="02020603050405020304" pitchFamily="18" charset="0"/>
              </a:rPr>
              <a:t> </a:t>
            </a:r>
            <a:r>
              <a:rPr lang="en-US" i="1" spc="-5" dirty="0">
                <a:latin typeface="Trebuchet MS" panose="020B0603020202020204" pitchFamily="34" charset="0"/>
                <a:ea typeface="Calibri" panose="020F0502020204030204" pitchFamily="34" charset="0"/>
                <a:cs typeface="Times New Roman" panose="02020603050405020304" pitchFamily="18" charset="0"/>
              </a:rPr>
              <a:t>Regarding</a:t>
            </a:r>
            <a:r>
              <a:rPr lang="en-US" i="1" dirty="0">
                <a:latin typeface="Trebuchet MS" panose="020B0603020202020204" pitchFamily="34" charset="0"/>
                <a:ea typeface="Calibri" panose="020F0502020204030204" pitchFamily="34" charset="0"/>
                <a:cs typeface="Times New Roman" panose="02020603050405020304" pitchFamily="18" charset="0"/>
              </a:rPr>
              <a:t> </a:t>
            </a:r>
            <a:r>
              <a:rPr lang="en-US" i="1" spc="-5" dirty="0">
                <a:latin typeface="Trebuchet MS" panose="020B0603020202020204" pitchFamily="34" charset="0"/>
                <a:ea typeface="Calibri" panose="020F0502020204030204" pitchFamily="34" charset="0"/>
                <a:cs typeface="Times New Roman" panose="02020603050405020304" pitchFamily="18" charset="0"/>
              </a:rPr>
              <a:t>International Transcript</a:t>
            </a:r>
            <a:r>
              <a:rPr lang="en-US" i="1" spc="5" dirty="0">
                <a:latin typeface="Trebuchet MS" panose="020B0603020202020204" pitchFamily="34" charset="0"/>
                <a:ea typeface="Calibri" panose="020F0502020204030204" pitchFamily="34" charset="0"/>
                <a:cs typeface="Times New Roman" panose="02020603050405020304" pitchFamily="18" charset="0"/>
              </a:rPr>
              <a:t> </a:t>
            </a:r>
            <a:r>
              <a:rPr lang="en-US" i="1" spc="-5" dirty="0">
                <a:latin typeface="Trebuchet MS" panose="020B0603020202020204" pitchFamily="34" charset="0"/>
                <a:ea typeface="Calibri" panose="020F0502020204030204" pitchFamily="34" charset="0"/>
                <a:cs typeface="Times New Roman" panose="02020603050405020304" pitchFamily="18" charset="0"/>
              </a:rPr>
              <a:t>Evaluations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458470" lvl="0" algn="just">
              <a:lnSpc>
                <a:spcPct val="107000"/>
              </a:lnSpc>
              <a:spcBef>
                <a:spcPts val="895"/>
              </a:spcBef>
              <a:buSzPts val="1100"/>
              <a:buFont typeface="Trebuchet MS" panose="020B0603020202020204" pitchFamily="34" charset="0"/>
              <a:buAutoNum type="arabicPeriod"/>
              <a:tabLst>
                <a:tab pos="292100" algn="l"/>
              </a:tabLst>
            </a:pPr>
            <a:r>
              <a:rPr lang="en-US" spc="-5" dirty="0">
                <a:latin typeface="Trebuchet MS" panose="020B0603020202020204" pitchFamily="34" charset="0"/>
                <a:ea typeface="Trebuchet MS" panose="020B0603020202020204" pitchFamily="34" charset="0"/>
                <a:cs typeface="Times New Roman" panose="02020603050405020304" pitchFamily="18" charset="0"/>
              </a:rPr>
              <a:t>Always use the evaluations as a reference during</a:t>
            </a:r>
            <a:r>
              <a:rPr lang="en-US" spc="-2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the admissions process to ensure that you are</a:t>
            </a:r>
            <a:r>
              <a:rPr lang="en-US" spc="20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offering admission only to applicants who meet our</a:t>
            </a:r>
            <a:r>
              <a:rPr lang="en-US" spc="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admissibility standards.</a:t>
            </a:r>
            <a:r>
              <a:rPr lang="en-US" spc="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Also,</a:t>
            </a:r>
            <a:r>
              <a:rPr lang="en-US" spc="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use the other</a:t>
            </a:r>
            <a:r>
              <a:rPr lang="en-US" spc="14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information provided so that you have knowledge of the applicant’s academic</a:t>
            </a:r>
            <a:r>
              <a:rPr lang="en-US" spc="10"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background.</a:t>
            </a:r>
          </a:p>
          <a:p>
            <a:pPr marR="257175" lvl="0">
              <a:lnSpc>
                <a:spcPct val="107000"/>
              </a:lnSpc>
              <a:spcBef>
                <a:spcPts val="0"/>
              </a:spcBef>
              <a:buSzPts val="1100"/>
              <a:buFont typeface="Trebuchet MS" panose="020B0603020202020204" pitchFamily="34" charset="0"/>
              <a:buAutoNum type="arabicPeriod"/>
              <a:tabLst>
                <a:tab pos="292100" algn="l"/>
              </a:tabLst>
            </a:pPr>
            <a:r>
              <a:rPr lang="en-US" spc="-5" dirty="0">
                <a:latin typeface="Trebuchet MS" panose="020B0603020202020204" pitchFamily="34" charset="0"/>
                <a:ea typeface="Trebuchet MS" panose="020B0603020202020204" pitchFamily="34" charset="0"/>
                <a:cs typeface="Times New Roman" panose="02020603050405020304" pitchFamily="18" charset="0"/>
              </a:rPr>
              <a:t>Reference the evaluator’s comments and the </a:t>
            </a:r>
            <a:r>
              <a:rPr lang="en-US" spc="-10" dirty="0">
                <a:latin typeface="Trebuchet MS" panose="020B0603020202020204" pitchFamily="34" charset="0"/>
                <a:ea typeface="Trebuchet MS" panose="020B0603020202020204" pitchFamily="34" charset="0"/>
                <a:cs typeface="Times New Roman" panose="02020603050405020304" pitchFamily="18" charset="0"/>
              </a:rPr>
              <a:t>Graduate</a:t>
            </a:r>
            <a:r>
              <a:rPr lang="en-US" spc="-5" dirty="0">
                <a:latin typeface="Trebuchet MS" panose="020B0603020202020204" pitchFamily="34" charset="0"/>
                <a:ea typeface="Trebuchet MS" panose="020B0603020202020204" pitchFamily="34" charset="0"/>
                <a:cs typeface="Times New Roman" panose="02020603050405020304" pitchFamily="18" charset="0"/>
              </a:rPr>
              <a:t> School’s </a:t>
            </a:r>
            <a:r>
              <a:rPr lang="en-US" spc="-10" dirty="0">
                <a:latin typeface="Trebuchet MS" panose="020B0603020202020204" pitchFamily="34" charset="0"/>
                <a:ea typeface="Trebuchet MS" panose="020B0603020202020204" pitchFamily="34" charset="0"/>
                <a:cs typeface="Times New Roman" panose="02020603050405020304" pitchFamily="18" charset="0"/>
              </a:rPr>
              <a:t>website</a:t>
            </a:r>
            <a:r>
              <a:rPr lang="en-US" spc="-5" dirty="0">
                <a:latin typeface="Trebuchet MS" panose="020B0603020202020204" pitchFamily="34" charset="0"/>
                <a:ea typeface="Trebuchet MS" panose="020B0603020202020204" pitchFamily="34" charset="0"/>
                <a:cs typeface="Times New Roman" panose="02020603050405020304" pitchFamily="18" charset="0"/>
              </a:rPr>
              <a:t> to answer</a:t>
            </a:r>
            <a:r>
              <a:rPr lang="en-US" spc="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newly admitted</a:t>
            </a:r>
            <a:r>
              <a:rPr lang="en-US" spc="295" dirty="0">
                <a:latin typeface="Trebuchet MS" panose="020B0603020202020204" pitchFamily="34" charset="0"/>
                <a:ea typeface="Trebuchet MS" panose="020B0603020202020204" pitchFamily="34" charset="0"/>
                <a:cs typeface="Times New Roman" panose="02020603050405020304" pitchFamily="18" charset="0"/>
              </a:rPr>
              <a:t> </a:t>
            </a:r>
            <a:r>
              <a:rPr lang="en-US" spc="-10" dirty="0">
                <a:latin typeface="Trebuchet MS" panose="020B0603020202020204" pitchFamily="34" charset="0"/>
                <a:ea typeface="Trebuchet MS" panose="020B0603020202020204" pitchFamily="34" charset="0"/>
                <a:cs typeface="Times New Roman" panose="02020603050405020304" pitchFamily="18" charset="0"/>
              </a:rPr>
              <a:t>students’</a:t>
            </a:r>
            <a:r>
              <a:rPr lang="en-US" spc="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questions about what materials are needed.</a:t>
            </a:r>
          </a:p>
          <a:p>
            <a:pPr marR="182245" lvl="0">
              <a:lnSpc>
                <a:spcPct val="107000"/>
              </a:lnSpc>
              <a:spcBef>
                <a:spcPts val="0"/>
              </a:spcBef>
              <a:buSzPts val="1100"/>
              <a:buFont typeface="Trebuchet MS" panose="020B0603020202020204" pitchFamily="34" charset="0"/>
              <a:buAutoNum type="arabicPeriod"/>
              <a:tabLst>
                <a:tab pos="292100" algn="l"/>
              </a:tabLst>
            </a:pPr>
            <a:r>
              <a:rPr lang="en-US" spc="-5" dirty="0">
                <a:latin typeface="Trebuchet MS" panose="020B0603020202020204" pitchFamily="34" charset="0"/>
                <a:ea typeface="Trebuchet MS" panose="020B0603020202020204" pitchFamily="34" charset="0"/>
                <a:cs typeface="Times New Roman" panose="02020603050405020304" pitchFamily="18" charset="0"/>
              </a:rPr>
              <a:t>Do not receive transcript materials in your</a:t>
            </a:r>
            <a:r>
              <a:rPr lang="en-US" spc="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office,</a:t>
            </a:r>
            <a:r>
              <a:rPr lang="en-US" spc="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also route walk in applicants or</a:t>
            </a:r>
            <a:r>
              <a:rPr lang="en-US" spc="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mailed transcript</a:t>
            </a:r>
            <a:r>
              <a:rPr lang="en-US" spc="190"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documents directly to the Graduate School.  Never</a:t>
            </a:r>
            <a:r>
              <a:rPr lang="en-US" spc="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open a transcript in your</a:t>
            </a:r>
            <a:r>
              <a:rPr lang="en-US" spc="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office.</a:t>
            </a:r>
          </a:p>
          <a:p>
            <a:pPr marR="313055" lvl="0">
              <a:lnSpc>
                <a:spcPct val="107000"/>
              </a:lnSpc>
              <a:spcBef>
                <a:spcPts val="0"/>
              </a:spcBef>
              <a:buSzPts val="1100"/>
              <a:buFont typeface="Trebuchet MS" panose="020B0603020202020204" pitchFamily="34" charset="0"/>
              <a:buAutoNum type="arabicPeriod"/>
              <a:tabLst>
                <a:tab pos="292100" algn="l"/>
              </a:tabLst>
            </a:pPr>
            <a:r>
              <a:rPr lang="en-US" spc="-5" dirty="0">
                <a:latin typeface="Trebuchet MS" panose="020B0603020202020204" pitchFamily="34" charset="0"/>
                <a:ea typeface="Trebuchet MS" panose="020B0603020202020204" pitchFamily="34" charset="0"/>
                <a:cs typeface="Times New Roman" panose="02020603050405020304" pitchFamily="18" charset="0"/>
              </a:rPr>
              <a:t>Use the “Priority” </a:t>
            </a:r>
            <a:r>
              <a:rPr lang="en-US" spc="-10" dirty="0">
                <a:latin typeface="Trebuchet MS" panose="020B0603020202020204" pitchFamily="34" charset="0"/>
                <a:ea typeface="Trebuchet MS" panose="020B0603020202020204" pitchFamily="34" charset="0"/>
                <a:cs typeface="Times New Roman" panose="02020603050405020304" pitchFamily="18" charset="0"/>
              </a:rPr>
              <a:t>requests</a:t>
            </a:r>
            <a:r>
              <a:rPr lang="en-US" spc="-5" dirty="0">
                <a:latin typeface="Trebuchet MS" panose="020B0603020202020204" pitchFamily="34" charset="0"/>
                <a:ea typeface="Trebuchet MS" panose="020B0603020202020204" pitchFamily="34" charset="0"/>
                <a:cs typeface="Times New Roman" panose="02020603050405020304" pitchFamily="18" charset="0"/>
              </a:rPr>
              <a:t> strategically in order</a:t>
            </a:r>
            <a:r>
              <a:rPr lang="en-US" spc="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to make admission offers to the best candidates</a:t>
            </a:r>
            <a:r>
              <a:rPr lang="en-US" spc="23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early.</a:t>
            </a:r>
          </a:p>
          <a:p>
            <a:pPr marR="257175" lvl="0">
              <a:lnSpc>
                <a:spcPct val="107000"/>
              </a:lnSpc>
              <a:spcBef>
                <a:spcPts val="0"/>
              </a:spcBef>
              <a:buSzPts val="1100"/>
              <a:buFont typeface="Trebuchet MS" panose="020B0603020202020204" pitchFamily="34" charset="0"/>
              <a:buAutoNum type="arabicPeriod"/>
              <a:tabLst>
                <a:tab pos="292100" algn="l"/>
              </a:tabLst>
            </a:pPr>
            <a:r>
              <a:rPr lang="en-US" spc="-5" dirty="0">
                <a:latin typeface="Trebuchet MS" panose="020B0603020202020204" pitchFamily="34" charset="0"/>
                <a:ea typeface="Trebuchet MS" panose="020B0603020202020204" pitchFamily="34" charset="0"/>
                <a:cs typeface="Times New Roman" panose="02020603050405020304" pitchFamily="18" charset="0"/>
              </a:rPr>
              <a:t>Do not offer</a:t>
            </a:r>
            <a:r>
              <a:rPr lang="en-US" spc="5"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admission until a transcript evaluation has been completed; this will prevent offering</a:t>
            </a:r>
            <a:r>
              <a:rPr lang="en-US" spc="150"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admission to applicants</a:t>
            </a:r>
            <a:r>
              <a:rPr lang="en-US" spc="10" dirty="0">
                <a:latin typeface="Trebuchet MS" panose="020B0603020202020204" pitchFamily="34" charset="0"/>
                <a:ea typeface="Trebuchet MS" panose="020B0603020202020204" pitchFamily="34" charset="0"/>
                <a:cs typeface="Times New Roman" panose="02020603050405020304" pitchFamily="18" charset="0"/>
              </a:rPr>
              <a:t> </a:t>
            </a:r>
            <a:r>
              <a:rPr lang="en-US" spc="-5" dirty="0">
                <a:latin typeface="Trebuchet MS" panose="020B0603020202020204" pitchFamily="34" charset="0"/>
                <a:ea typeface="Trebuchet MS" panose="020B0603020202020204" pitchFamily="34" charset="0"/>
                <a:cs typeface="Times New Roman" panose="02020603050405020304" pitchFamily="18" charset="0"/>
              </a:rPr>
              <a:t>who do not qualify for</a:t>
            </a:r>
            <a:r>
              <a:rPr lang="en-US" spc="5" dirty="0">
                <a:latin typeface="Trebuchet MS" panose="020B0603020202020204" pitchFamily="34" charset="0"/>
                <a:ea typeface="Trebuchet MS" panose="020B0603020202020204" pitchFamily="34" charset="0"/>
                <a:cs typeface="Times New Roman" panose="02020603050405020304" pitchFamily="18" charset="0"/>
              </a:rPr>
              <a:t> </a:t>
            </a:r>
            <a:r>
              <a:rPr lang="en-US" spc="-10" dirty="0">
                <a:latin typeface="Trebuchet MS" panose="020B0603020202020204" pitchFamily="34" charset="0"/>
                <a:ea typeface="Trebuchet MS" panose="020B0603020202020204" pitchFamily="34" charset="0"/>
                <a:cs typeface="Times New Roman" panose="02020603050405020304" pitchFamily="18" charset="0"/>
              </a:rPr>
              <a:t>graduate</a:t>
            </a:r>
            <a:r>
              <a:rPr lang="en-US" spc="-5" dirty="0">
                <a:latin typeface="Trebuchet MS" panose="020B0603020202020204" pitchFamily="34" charset="0"/>
                <a:ea typeface="Trebuchet MS" panose="020B0603020202020204" pitchFamily="34" charset="0"/>
                <a:cs typeface="Times New Roman" panose="02020603050405020304" pitchFamily="18" charset="0"/>
              </a:rPr>
              <a:t> study in the United </a:t>
            </a:r>
            <a:r>
              <a:rPr lang="en-US" spc="-10" dirty="0">
                <a:latin typeface="Trebuchet MS" panose="020B0603020202020204" pitchFamily="34" charset="0"/>
                <a:ea typeface="Trebuchet MS" panose="020B0603020202020204" pitchFamily="34" charset="0"/>
                <a:cs typeface="Times New Roman" panose="02020603050405020304" pitchFamily="18" charset="0"/>
              </a:rPr>
              <a:t>States.</a:t>
            </a:r>
            <a:endParaRPr lang="en-US" spc="-5" dirty="0">
              <a:latin typeface="Trebuchet MS" panose="020B0603020202020204" pitchFamily="34" charset="0"/>
              <a:ea typeface="Trebuchet MS" panose="020B060302020202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14999818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CN Online Tutorials</a:t>
            </a:r>
            <a:endParaRPr lang="en-US" b="1" dirty="0"/>
          </a:p>
        </p:txBody>
      </p:sp>
      <p:pic>
        <p:nvPicPr>
          <p:cNvPr id="4" name="Content Placeholder 3"/>
          <p:cNvPicPr>
            <a:picLocks noGrp="1" noChangeAspect="1"/>
          </p:cNvPicPr>
          <p:nvPr>
            <p:ph idx="4294967295"/>
          </p:nvPr>
        </p:nvPicPr>
        <p:blipFill>
          <a:blip r:embed="rId2"/>
          <a:stretch>
            <a:fillRect/>
          </a:stretch>
        </p:blipFill>
        <p:spPr>
          <a:xfrm>
            <a:off x="2895600" y="1600200"/>
            <a:ext cx="3200400" cy="3581400"/>
          </a:xfrm>
          <a:prstGeom prst="rect">
            <a:avLst/>
          </a:prstGeom>
        </p:spPr>
      </p:pic>
      <p:sp>
        <p:nvSpPr>
          <p:cNvPr id="2" name="Rectangle 1"/>
          <p:cNvSpPr/>
          <p:nvPr/>
        </p:nvSpPr>
        <p:spPr>
          <a:xfrm>
            <a:off x="2133600" y="5638800"/>
            <a:ext cx="4572000" cy="923330"/>
          </a:xfrm>
          <a:prstGeom prst="rect">
            <a:avLst/>
          </a:prstGeom>
        </p:spPr>
        <p:txBody>
          <a:bodyPr>
            <a:spAutoFit/>
          </a:bodyPr>
          <a:lstStyle/>
          <a:p>
            <a:pPr marL="342900" lvl="0" indent="-342900">
              <a:spcBef>
                <a:spcPct val="20000"/>
              </a:spcBef>
              <a:buFont typeface="Arial" panose="020B0604020202020204" pitchFamily="34" charset="0"/>
              <a:buChar char="•"/>
            </a:pPr>
            <a:r>
              <a:rPr lang="en-US" dirty="0">
                <a:solidFill>
                  <a:prstClr val="black"/>
                </a:solidFill>
                <a:latin typeface="Century Gothic" panose="020B0502020202020204" pitchFamily="34" charset="0"/>
                <a:hlinkClick r:id="rId3"/>
              </a:rPr>
              <a:t>http://awdocs.applyweb.com/admithelp/tutorials/ADMIT_assign_decision/ADMIT_assign_decision.htm</a:t>
            </a:r>
            <a:endParaRPr 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65557899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r>
              <a:rPr lang="en-US" sz="3600" b="1" dirty="0" smtClean="0">
                <a:effectLst>
                  <a:outerShdw blurRad="38100" dist="38100" dir="2700000" algn="tl">
                    <a:srgbClr val="000000">
                      <a:alpha val="43137"/>
                    </a:srgbClr>
                  </a:outerShdw>
                </a:effectLst>
                <a:latin typeface="Franklin Gothic Medium" panose="020B0603020102020204" pitchFamily="34" charset="0"/>
              </a:rPr>
              <a:t>Dr. Sarah Larsen</a:t>
            </a:r>
            <a:endParaRPr lang="en-US" sz="3600" b="1" dirty="0">
              <a:effectLst>
                <a:outerShdw blurRad="38100" dist="38100" dir="2700000" algn="tl">
                  <a:srgbClr val="000000">
                    <a:alpha val="43137"/>
                  </a:srgbClr>
                </a:outerShdw>
              </a:effectLst>
              <a:latin typeface="Franklin Gothic Medium" panose="020B0603020102020204" pitchFamily="34" charset="0"/>
            </a:endParaRPr>
          </a:p>
          <a:p>
            <a:pPr algn="ctr"/>
            <a:r>
              <a:rPr lang="en-US" i="1" dirty="0">
                <a:latin typeface="Franklin Gothic Book" panose="020B0503020102020204" pitchFamily="34" charset="0"/>
              </a:rPr>
              <a:t>Vice Provost and Dean of the Graduate School </a:t>
            </a:r>
            <a:r>
              <a:rPr lang="en-US" i="1" dirty="0" smtClean="0">
                <a:latin typeface="Franklin Gothic Book" panose="020B0503020102020204" pitchFamily="34" charset="0"/>
              </a:rPr>
              <a:t>Dept.</a:t>
            </a:r>
            <a:endParaRPr lang="en-US" i="1" dirty="0">
              <a:latin typeface="Franklin Gothic Book" panose="020B0503020102020204" pitchFamily="34" charset="0"/>
            </a:endParaRP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3770247868"/>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2021943"/>
            <a:ext cx="9144000" cy="2814113"/>
          </a:xfrm>
          <a:prstGeom prst="rect">
            <a:avLst/>
          </a:prstGeom>
        </p:spPr>
      </p:pic>
    </p:spTree>
    <p:extLst>
      <p:ext uri="{BB962C8B-B14F-4D97-AF65-F5344CB8AC3E}">
        <p14:creationId xmlns:p14="http://schemas.microsoft.com/office/powerpoint/2010/main" val="361070297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2400" y="76200"/>
            <a:ext cx="8839200" cy="6629400"/>
          </a:xfrm>
          <a:prstGeom prst="rect">
            <a:avLst/>
          </a:prstGeom>
        </p:spPr>
      </p:pic>
    </p:spTree>
    <p:extLst>
      <p:ext uri="{BB962C8B-B14F-4D97-AF65-F5344CB8AC3E}">
        <p14:creationId xmlns:p14="http://schemas.microsoft.com/office/powerpoint/2010/main" val="761459198"/>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6047047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Coordinator </a:t>
            </a:r>
            <a:r>
              <a:rPr lang="en-US" dirty="0" err="1" smtClean="0"/>
              <a:t>Wksp</a:t>
            </a:r>
            <a:endParaRPr lang="en-US" dirty="0"/>
          </a:p>
        </p:txBody>
      </p:sp>
      <p:pic>
        <p:nvPicPr>
          <p:cNvPr id="4" name="Content Placeholder 3"/>
          <p:cNvPicPr>
            <a:picLocks noGrp="1" noChangeAspect="1"/>
          </p:cNvPicPr>
          <p:nvPr>
            <p:ph idx="1"/>
          </p:nvPr>
        </p:nvPicPr>
        <p:blipFill>
          <a:blip r:embed="rId2"/>
          <a:stretch>
            <a:fillRect/>
          </a:stretch>
        </p:blipFill>
        <p:spPr>
          <a:xfrm>
            <a:off x="76200" y="2743200"/>
            <a:ext cx="8915400" cy="3048000"/>
          </a:xfrm>
          <a:prstGeom prst="rect">
            <a:avLst/>
          </a:prstGeom>
        </p:spPr>
      </p:pic>
      <p:pic>
        <p:nvPicPr>
          <p:cNvPr id="5" name="Picture 4"/>
          <p:cNvPicPr>
            <a:picLocks noChangeAspect="1"/>
          </p:cNvPicPr>
          <p:nvPr/>
        </p:nvPicPr>
        <p:blipFill>
          <a:blip r:embed="rId3"/>
          <a:stretch>
            <a:fillRect/>
          </a:stretch>
        </p:blipFill>
        <p:spPr>
          <a:xfrm>
            <a:off x="3124200" y="1542874"/>
            <a:ext cx="2762250" cy="1001712"/>
          </a:xfrm>
          <a:prstGeom prst="rect">
            <a:avLst/>
          </a:prstGeom>
        </p:spPr>
      </p:pic>
    </p:spTree>
    <p:extLst>
      <p:ext uri="{BB962C8B-B14F-4D97-AF65-F5344CB8AC3E}">
        <p14:creationId xmlns:p14="http://schemas.microsoft.com/office/powerpoint/2010/main" val="326834852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2019 Texas Swing </a:t>
            </a:r>
            <a:endParaRPr lang="en-US" b="1" dirty="0"/>
          </a:p>
        </p:txBody>
      </p:sp>
      <p:pic>
        <p:nvPicPr>
          <p:cNvPr id="4" name="Content Placeholder 3"/>
          <p:cNvPicPr>
            <a:picLocks noGrp="1" noChangeAspect="1"/>
          </p:cNvPicPr>
          <p:nvPr>
            <p:ph idx="1"/>
          </p:nvPr>
        </p:nvPicPr>
        <p:blipFill>
          <a:blip r:embed="rId2"/>
          <a:stretch>
            <a:fillRect/>
          </a:stretch>
        </p:blipFill>
        <p:spPr>
          <a:xfrm>
            <a:off x="152400" y="1143000"/>
            <a:ext cx="8991600" cy="5334000"/>
          </a:xfrm>
          <a:prstGeom prst="rect">
            <a:avLst/>
          </a:prstGeom>
        </p:spPr>
      </p:pic>
    </p:spTree>
    <p:extLst>
      <p:ext uri="{BB962C8B-B14F-4D97-AF65-F5344CB8AC3E}">
        <p14:creationId xmlns:p14="http://schemas.microsoft.com/office/powerpoint/2010/main" val="204680890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TX-Swing</a:t>
            </a:r>
            <a:endParaRPr lang="en-US" b="1" dirty="0"/>
          </a:p>
        </p:txBody>
      </p:sp>
      <p:sp>
        <p:nvSpPr>
          <p:cNvPr id="6" name="Content Placeholder 5"/>
          <p:cNvSpPr>
            <a:spLocks noGrp="1"/>
          </p:cNvSpPr>
          <p:nvPr>
            <p:ph idx="1"/>
          </p:nvPr>
        </p:nvSpPr>
        <p:spPr>
          <a:xfrm>
            <a:off x="457200" y="1143000"/>
            <a:ext cx="8229600" cy="4983163"/>
          </a:xfrm>
        </p:spPr>
        <p:txBody>
          <a:bodyPr>
            <a:normAutofit/>
          </a:bodyPr>
          <a:lstStyle/>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pic>
        <p:nvPicPr>
          <p:cNvPr id="2" name="Picture 1"/>
          <p:cNvPicPr>
            <a:picLocks noChangeAspect="1"/>
          </p:cNvPicPr>
          <p:nvPr/>
        </p:nvPicPr>
        <p:blipFill>
          <a:blip r:embed="rId3"/>
          <a:stretch>
            <a:fillRect/>
          </a:stretch>
        </p:blipFill>
        <p:spPr>
          <a:xfrm>
            <a:off x="0" y="1143001"/>
            <a:ext cx="9144000" cy="5257800"/>
          </a:xfrm>
          <a:prstGeom prst="rect">
            <a:avLst/>
          </a:prstGeom>
        </p:spPr>
      </p:pic>
    </p:spTree>
    <p:extLst>
      <p:ext uri="{BB962C8B-B14F-4D97-AF65-F5344CB8AC3E}">
        <p14:creationId xmlns:p14="http://schemas.microsoft.com/office/powerpoint/2010/main" val="22699765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swing</a:t>
            </a:r>
            <a:endParaRPr lang="en-US" b="1" dirty="0"/>
          </a:p>
        </p:txBody>
      </p:sp>
      <p:pic>
        <p:nvPicPr>
          <p:cNvPr id="4" name="Content Placeholder 3"/>
          <p:cNvPicPr>
            <a:picLocks noGrp="1" noChangeAspect="1"/>
          </p:cNvPicPr>
          <p:nvPr>
            <p:ph idx="1"/>
          </p:nvPr>
        </p:nvPicPr>
        <p:blipFill>
          <a:blip r:embed="rId2"/>
          <a:stretch>
            <a:fillRect/>
          </a:stretch>
        </p:blipFill>
        <p:spPr>
          <a:xfrm>
            <a:off x="0" y="1143000"/>
            <a:ext cx="8991600" cy="4953000"/>
          </a:xfrm>
          <a:prstGeom prst="rect">
            <a:avLst/>
          </a:prstGeom>
        </p:spPr>
      </p:pic>
    </p:spTree>
    <p:extLst>
      <p:ext uri="{BB962C8B-B14F-4D97-AF65-F5344CB8AC3E}">
        <p14:creationId xmlns:p14="http://schemas.microsoft.com/office/powerpoint/2010/main" val="378616379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I-20 processing</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r>
              <a:rPr lang="en-US" sz="3600" b="1" dirty="0">
                <a:effectLst>
                  <a:outerShdw blurRad="38100" dist="38100" dir="2700000" algn="tl">
                    <a:srgbClr val="000000">
                      <a:alpha val="43137"/>
                    </a:srgbClr>
                  </a:outerShdw>
                </a:effectLst>
                <a:latin typeface="Franklin Gothic Medium" panose="020B0603020102020204" pitchFamily="34" charset="0"/>
              </a:rPr>
              <a:t>Christen Gould</a:t>
            </a:r>
          </a:p>
          <a:p>
            <a:pPr algn="ctr"/>
            <a:r>
              <a:rPr lang="en-US" i="1" dirty="0">
                <a:latin typeface="Franklin Gothic Book" panose="020B0503020102020204" pitchFamily="34" charset="0"/>
              </a:rPr>
              <a:t>SEVIS Compliance Coordinator</a:t>
            </a: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pic>
        <p:nvPicPr>
          <p:cNvPr id="6" name="Content Placeholder 3"/>
          <p:cNvPicPr>
            <a:picLocks noChangeAspect="1"/>
          </p:cNvPicPr>
          <p:nvPr/>
        </p:nvPicPr>
        <p:blipFill>
          <a:blip r:embed="rId2"/>
          <a:stretch>
            <a:fillRect/>
          </a:stretch>
        </p:blipFill>
        <p:spPr>
          <a:xfrm>
            <a:off x="1066800" y="2649972"/>
            <a:ext cx="2798307" cy="2426418"/>
          </a:xfrm>
          <a:prstGeom prst="rect">
            <a:avLst/>
          </a:prstGeom>
          <a:ln>
            <a:noFill/>
          </a:ln>
        </p:spPr>
      </p:pic>
    </p:spTree>
    <p:extLst>
      <p:ext uri="{BB962C8B-B14F-4D97-AF65-F5344CB8AC3E}">
        <p14:creationId xmlns:p14="http://schemas.microsoft.com/office/powerpoint/2010/main" val="57634130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4400" cap="none" dirty="0">
                <a:solidFill>
                  <a:prstClr val="black"/>
                </a:solidFill>
                <a:latin typeface="Calibri"/>
              </a:rPr>
              <a:t>Spring 2020 Processing</a:t>
            </a:r>
            <a:endParaRPr lang="en-US" b="1" dirty="0"/>
          </a:p>
        </p:txBody>
      </p:sp>
      <p:sp>
        <p:nvSpPr>
          <p:cNvPr id="6" name="Content Placeholder 5"/>
          <p:cNvSpPr>
            <a:spLocks noGrp="1"/>
          </p:cNvSpPr>
          <p:nvPr>
            <p:ph idx="1"/>
          </p:nvPr>
        </p:nvSpPr>
        <p:spPr/>
        <p:txBody>
          <a:bodyPr>
            <a:normAutofit/>
          </a:bodyPr>
          <a:lstStyle/>
          <a:p>
            <a:r>
              <a:rPr lang="en-US" dirty="0"/>
              <a:t>All documents must be received before the I-20 can be processed</a:t>
            </a:r>
          </a:p>
          <a:p>
            <a:pPr lvl="1"/>
            <a:r>
              <a:rPr lang="en-US" dirty="0"/>
              <a:t>Ensure all documents have been received before submitting the I-20 request</a:t>
            </a:r>
          </a:p>
          <a:p>
            <a:pPr lvl="1"/>
            <a:r>
              <a:rPr lang="en-US" dirty="0"/>
              <a:t>Requests that are missing documents in Applyweb </a:t>
            </a:r>
          </a:p>
          <a:p>
            <a:pPr lvl="2"/>
            <a:r>
              <a:rPr lang="en-US" dirty="0"/>
              <a:t>There is no automatic notifications when a document is uploaded.  </a:t>
            </a:r>
          </a:p>
          <a:p>
            <a:pPr lvl="3"/>
            <a:r>
              <a:rPr lang="en-US" dirty="0"/>
              <a:t>Notification must be manually sent.</a:t>
            </a:r>
          </a:p>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spTree>
    <p:extLst>
      <p:ext uri="{BB962C8B-B14F-4D97-AF65-F5344CB8AC3E}">
        <p14:creationId xmlns:p14="http://schemas.microsoft.com/office/powerpoint/2010/main" val="150523770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Accepted Offer</a:t>
            </a:r>
          </a:p>
        </p:txBody>
      </p:sp>
      <p:sp>
        <p:nvSpPr>
          <p:cNvPr id="3" name="Content Placeholder 2"/>
          <p:cNvSpPr>
            <a:spLocks noGrp="1"/>
          </p:cNvSpPr>
          <p:nvPr>
            <p:ph idx="1"/>
          </p:nvPr>
        </p:nvSpPr>
        <p:spPr/>
        <p:txBody>
          <a:bodyPr/>
          <a:lstStyle/>
          <a:p>
            <a:r>
              <a:rPr lang="en-US" dirty="0"/>
              <a:t>The student must accept the offer of admission before the I-20 request submits</a:t>
            </a:r>
          </a:p>
          <a:p>
            <a:pPr lvl="1"/>
            <a:r>
              <a:rPr lang="en-US" dirty="0"/>
              <a:t>The date on the I-20 request is the date the advisor submits request, however, it does not show up in processing queue until after the offer is accepted.</a:t>
            </a:r>
          </a:p>
          <a:p>
            <a:endParaRPr lang="en-US" dirty="0"/>
          </a:p>
        </p:txBody>
      </p:sp>
    </p:spTree>
    <p:extLst>
      <p:ext uri="{BB962C8B-B14F-4D97-AF65-F5344CB8AC3E}">
        <p14:creationId xmlns:p14="http://schemas.microsoft.com/office/powerpoint/2010/main" val="309854968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a:xfrm>
            <a:off x="1066800" y="1600200"/>
            <a:ext cx="7162800" cy="5029200"/>
          </a:xfrm>
        </p:spPr>
        <p:txBody>
          <a:bodyPr/>
          <a:lstStyle/>
          <a:p>
            <a:pPr marL="0" lvl="0" indent="0">
              <a:spcBef>
                <a:spcPts val="0"/>
              </a:spcBef>
              <a:buNone/>
            </a:pPr>
            <a:r>
              <a:rPr lang="en-US" sz="1800" b="1" dirty="0">
                <a:solidFill>
                  <a:prstClr val="black"/>
                </a:solidFill>
                <a:latin typeface="Times New Roman" panose="02020603050405020304" pitchFamily="18" charset="0"/>
                <a:cs typeface="Times New Roman" panose="02020603050405020304" pitchFamily="18" charset="0"/>
              </a:rPr>
              <a:t>July 25, 2019</a:t>
            </a:r>
          </a:p>
          <a:p>
            <a:pPr marL="0" lvl="0" indent="0">
              <a:spcBef>
                <a:spcPts val="0"/>
              </a:spcBef>
              <a:buNone/>
            </a:pPr>
            <a:r>
              <a:rPr lang="en-US" sz="1800" b="1" dirty="0">
                <a:solidFill>
                  <a:prstClr val="black"/>
                </a:solidFill>
                <a:latin typeface="Times New Roman" panose="02020603050405020304" pitchFamily="18" charset="0"/>
                <a:cs typeface="Times New Roman" panose="02020603050405020304" pitchFamily="18" charset="0"/>
              </a:rPr>
              <a:t>		     UH Student Center Theater</a:t>
            </a:r>
          </a:p>
          <a:p>
            <a:pPr marL="0" lvl="0" indent="0">
              <a:spcBef>
                <a:spcPts val="0"/>
              </a:spcBef>
              <a:buNone/>
            </a:pPr>
            <a:r>
              <a:rPr lang="en-US" sz="1800" b="1" dirty="0">
                <a:solidFill>
                  <a:prstClr val="black"/>
                </a:solidFill>
                <a:latin typeface="Times New Roman" panose="02020603050405020304" pitchFamily="18" charset="0"/>
                <a:cs typeface="Times New Roman" panose="02020603050405020304" pitchFamily="18" charset="0"/>
              </a:rPr>
              <a:t>		            6:00 PM – 7:00 PM</a:t>
            </a:r>
          </a:p>
          <a:p>
            <a:pPr marL="0" lvl="0" indent="0">
              <a:spcBef>
                <a:spcPts val="0"/>
              </a:spcBef>
              <a:buNone/>
            </a:pPr>
            <a:endParaRPr lang="en-US" sz="1800" b="1" dirty="0">
              <a:solidFill>
                <a:prstClr val="black"/>
              </a:solidFill>
              <a:latin typeface="Times New Roman" panose="02020603050405020304" pitchFamily="18" charset="0"/>
              <a:cs typeface="Times New Roman" panose="02020603050405020304" pitchFamily="18" charset="0"/>
            </a:endParaRPr>
          </a:p>
          <a:p>
            <a:pPr marL="0" lvl="0" indent="0">
              <a:spcBef>
                <a:spcPts val="0"/>
              </a:spcBef>
              <a:buNone/>
            </a:pPr>
            <a:r>
              <a:rPr lang="en-US" sz="1800" b="1" dirty="0">
                <a:solidFill>
                  <a:prstClr val="black"/>
                </a:solidFill>
                <a:latin typeface="Times New Roman" panose="02020603050405020304" pitchFamily="18" charset="0"/>
                <a:cs typeface="Times New Roman" panose="02020603050405020304" pitchFamily="18" charset="0"/>
              </a:rPr>
              <a:t>        The UH Graduate School and the Division of Research Presents:</a:t>
            </a:r>
          </a:p>
          <a:p>
            <a:pPr marL="0" lvl="0" indent="0">
              <a:spcBef>
                <a:spcPts val="0"/>
              </a:spcBef>
              <a:buNone/>
            </a:pPr>
            <a:r>
              <a:rPr lang="en-US" sz="1800" b="1" dirty="0">
                <a:solidFill>
                  <a:prstClr val="black"/>
                </a:solidFill>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a:t>
            </a:r>
            <a:r>
              <a:rPr lang="en-US" sz="1800" b="1" i="1" dirty="0">
                <a:solidFill>
                  <a:srgbClr val="FF0000"/>
                </a:solidFill>
                <a:latin typeface="Times New Roman" panose="02020603050405020304" pitchFamily="18" charset="0"/>
                <a:cs typeface="Times New Roman" panose="02020603050405020304" pitchFamily="18" charset="0"/>
              </a:rPr>
              <a:t>Surviving Your Stupid, Stupid Decision to Go to Graduate School”</a:t>
            </a:r>
          </a:p>
          <a:p>
            <a:pPr marL="0" lvl="0" indent="0">
              <a:spcBef>
                <a:spcPts val="0"/>
              </a:spcBef>
              <a:buNone/>
            </a:pPr>
            <a:r>
              <a:rPr lang="en-US" sz="1800" dirty="0">
                <a:solidFill>
                  <a:prstClr val="black"/>
                </a:solidFill>
                <a:latin typeface="Times New Roman" panose="02020603050405020304" pitchFamily="18" charset="0"/>
                <a:cs typeface="Times New Roman" panose="02020603050405020304" pitchFamily="18" charset="0"/>
              </a:rPr>
              <a:t>		          Starring Adam Ruben</a:t>
            </a:r>
          </a:p>
          <a:p>
            <a:pPr marL="0" lvl="0" indent="0">
              <a:spcBef>
                <a:spcPts val="0"/>
              </a:spcBef>
              <a:buNone/>
            </a:pPr>
            <a:endParaRPr lang="en-US" sz="1800" dirty="0">
              <a:solidFill>
                <a:prstClr val="black"/>
              </a:solidFill>
              <a:latin typeface="Calibri"/>
            </a:endParaRPr>
          </a:p>
          <a:p>
            <a:pPr marL="0" lvl="0" indent="0" algn="just">
              <a:spcBef>
                <a:spcPts val="0"/>
              </a:spcBef>
              <a:buNone/>
            </a:pPr>
            <a:r>
              <a:rPr lang="en-US" sz="1800" dirty="0">
                <a:solidFill>
                  <a:prstClr val="black"/>
                </a:solidFill>
                <a:latin typeface="Times New Roman" panose="02020603050405020304" pitchFamily="18" charset="0"/>
                <a:cs typeface="Times New Roman" panose="02020603050405020304" pitchFamily="18" charset="0"/>
              </a:rPr>
              <a:t>Adam Ruben is a writer, comedian, storyteller and molecular biologist. He is the author of </a:t>
            </a:r>
            <a:r>
              <a:rPr lang="en-US" sz="1800" i="1" dirty="0">
                <a:solidFill>
                  <a:prstClr val="black"/>
                </a:solidFill>
                <a:latin typeface="Times New Roman" panose="02020603050405020304" pitchFamily="18" charset="0"/>
                <a:cs typeface="Times New Roman" panose="02020603050405020304" pitchFamily="18" charset="0"/>
              </a:rPr>
              <a:t>Surviving Your Stupid, Stupid Decision to Go to Grad School, </a:t>
            </a:r>
            <a:r>
              <a:rPr lang="en-US" sz="1800" dirty="0">
                <a:solidFill>
                  <a:prstClr val="black"/>
                </a:solidFill>
                <a:latin typeface="Times New Roman" panose="02020603050405020304" pitchFamily="18" charset="0"/>
                <a:cs typeface="Times New Roman" panose="02020603050405020304" pitchFamily="18" charset="0"/>
              </a:rPr>
              <a:t>a satirical guide to the low points, as, well, lower points of post-baccalaureate education.</a:t>
            </a:r>
          </a:p>
          <a:p>
            <a:pPr marL="0" lvl="0" indent="0" algn="just">
              <a:spcBef>
                <a:spcPts val="0"/>
              </a:spcBef>
              <a:buNone/>
            </a:pPr>
            <a:r>
              <a:rPr lang="en-US" sz="1800" dirty="0">
                <a:solidFill>
                  <a:prstClr val="black"/>
                </a:solidFill>
                <a:latin typeface="Times New Roman" panose="02020603050405020304" pitchFamily="18" charset="0"/>
                <a:cs typeface="Times New Roman" panose="02020603050405020304" pitchFamily="18" charset="0"/>
              </a:rPr>
              <a:t>This one-man show offers up cheeky commentary on how to survive and thrive as a grad student.</a:t>
            </a:r>
          </a:p>
          <a:p>
            <a:pPr marL="0" lvl="0" indent="0">
              <a:spcBef>
                <a:spcPts val="0"/>
              </a:spcBef>
              <a:buNone/>
            </a:pPr>
            <a:endParaRPr lang="en-US" sz="1800" dirty="0">
              <a:solidFill>
                <a:prstClr val="black"/>
              </a:solidFill>
              <a:latin typeface="Calibri"/>
            </a:endParaRPr>
          </a:p>
          <a:p>
            <a:pPr marL="0" lvl="0" indent="0">
              <a:spcBef>
                <a:spcPts val="0"/>
              </a:spcBef>
              <a:buNone/>
            </a:pPr>
            <a:r>
              <a:rPr lang="en-US" sz="1800" dirty="0">
                <a:solidFill>
                  <a:prstClr val="black"/>
                </a:solidFill>
                <a:latin typeface="Calibri"/>
              </a:rPr>
              <a:t>	RSVP to attend this FREE event at </a:t>
            </a:r>
            <a:r>
              <a:rPr lang="en-US" sz="1800" dirty="0">
                <a:solidFill>
                  <a:prstClr val="black"/>
                </a:solidFill>
                <a:latin typeface="Calibri"/>
                <a:hlinkClick r:id="rId2"/>
              </a:rPr>
              <a:t>www.Eventbrite.com</a:t>
            </a:r>
            <a:r>
              <a:rPr lang="en-US" sz="1800" dirty="0">
                <a:solidFill>
                  <a:prstClr val="black"/>
                </a:solidFill>
                <a:latin typeface="Calibri"/>
              </a:rPr>
              <a:t> </a:t>
            </a:r>
          </a:p>
          <a:p>
            <a:pPr marL="0" lvl="0" indent="0">
              <a:spcBef>
                <a:spcPts val="0"/>
              </a:spcBef>
              <a:buNone/>
            </a:pPr>
            <a:endParaRPr lang="en-US" sz="1800" dirty="0">
              <a:solidFill>
                <a:prstClr val="black"/>
              </a:solidFill>
              <a:latin typeface="Calibri"/>
            </a:endParaRPr>
          </a:p>
          <a:p>
            <a:pPr marL="0" lvl="0" indent="0">
              <a:spcBef>
                <a:spcPts val="0"/>
              </a:spcBef>
              <a:buNone/>
            </a:pPr>
            <a:r>
              <a:rPr lang="en-US" sz="1800" b="1" dirty="0">
                <a:solidFill>
                  <a:srgbClr val="FF0000"/>
                </a:solidFill>
                <a:latin typeface="Calibri"/>
              </a:rPr>
              <a:t>FREE</a:t>
            </a:r>
            <a:r>
              <a:rPr lang="en-US" sz="1800" dirty="0">
                <a:solidFill>
                  <a:prstClr val="black"/>
                </a:solidFill>
                <a:latin typeface="Calibri"/>
              </a:rPr>
              <a:t>			    </a:t>
            </a:r>
            <a:r>
              <a:rPr lang="en-US" sz="1800" b="1" dirty="0">
                <a:solidFill>
                  <a:srgbClr val="FF0000"/>
                </a:solidFill>
                <a:latin typeface="Calibri"/>
              </a:rPr>
              <a:t>FREE</a:t>
            </a:r>
            <a:r>
              <a:rPr lang="en-US" sz="1800" dirty="0">
                <a:solidFill>
                  <a:prstClr val="black"/>
                </a:solidFill>
                <a:latin typeface="Calibri"/>
              </a:rPr>
              <a:t>				</a:t>
            </a:r>
            <a:r>
              <a:rPr lang="en-US" sz="1800" b="1" dirty="0">
                <a:solidFill>
                  <a:srgbClr val="FF0000"/>
                </a:solidFill>
                <a:latin typeface="Calibri"/>
              </a:rPr>
              <a:t>FREE</a:t>
            </a:r>
          </a:p>
          <a:p>
            <a:endParaRPr lang="en-US" dirty="0"/>
          </a:p>
        </p:txBody>
      </p:sp>
      <p:pic>
        <p:nvPicPr>
          <p:cNvPr id="5" name="Picture 8" descr="Comedy Clip Art Free"/>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1524000"/>
          </a:xfrm>
          <a:prstGeom prst="rect">
            <a:avLst/>
          </a:prstGeom>
          <a:gradFill flip="none" rotWithShape="1">
            <a:gsLst>
              <a:gs pos="0">
                <a:schemeClr val="lt1">
                  <a:shade val="30000"/>
                  <a:satMod val="115000"/>
                  <a:lumMod val="93000"/>
                </a:schemeClr>
              </a:gs>
              <a:gs pos="50000">
                <a:schemeClr val="lt1">
                  <a:shade val="67500"/>
                  <a:satMod val="115000"/>
                </a:schemeClr>
              </a:gs>
              <a:gs pos="100000">
                <a:schemeClr val="lt1">
                  <a:shade val="100000"/>
                  <a:satMod val="115000"/>
                </a:schemeClr>
              </a:gs>
            </a:gsLst>
            <a:lin ang="2700000" scaled="1"/>
            <a:tileRect/>
          </a:gradFill>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4902146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cap="none" dirty="0">
                <a:solidFill>
                  <a:prstClr val="black"/>
                </a:solidFill>
                <a:latin typeface="Calibri"/>
              </a:rPr>
              <a:t>Shipping of the I-20</a:t>
            </a:r>
            <a:endParaRPr lang="en-US" dirty="0"/>
          </a:p>
        </p:txBody>
      </p:sp>
      <p:sp>
        <p:nvSpPr>
          <p:cNvPr id="3" name="Content Placeholder 2"/>
          <p:cNvSpPr>
            <a:spLocks noGrp="1"/>
          </p:cNvSpPr>
          <p:nvPr>
            <p:ph idx="1"/>
          </p:nvPr>
        </p:nvSpPr>
        <p:spPr/>
        <p:txBody>
          <a:bodyPr/>
          <a:lstStyle/>
          <a:p>
            <a:pPr lvl="0"/>
            <a:r>
              <a:rPr lang="en-US" dirty="0">
                <a:solidFill>
                  <a:prstClr val="black"/>
                </a:solidFill>
                <a:latin typeface="Calibri"/>
              </a:rPr>
              <a:t>Shipping of the I-20</a:t>
            </a:r>
          </a:p>
          <a:p>
            <a:pPr lvl="1"/>
            <a:r>
              <a:rPr lang="en-US" dirty="0">
                <a:solidFill>
                  <a:prstClr val="black"/>
                </a:solidFill>
                <a:latin typeface="Calibri"/>
              </a:rPr>
              <a:t>Will be managed by the Graduate School </a:t>
            </a:r>
          </a:p>
          <a:p>
            <a:pPr lvl="1"/>
            <a:r>
              <a:rPr lang="en-US" dirty="0">
                <a:solidFill>
                  <a:prstClr val="black"/>
                </a:solidFill>
                <a:latin typeface="Calibri"/>
              </a:rPr>
              <a:t>Will be available via E-ship global</a:t>
            </a:r>
          </a:p>
          <a:p>
            <a:pPr lvl="1"/>
            <a:r>
              <a:rPr lang="en-US" dirty="0">
                <a:solidFill>
                  <a:prstClr val="black"/>
                </a:solidFill>
                <a:latin typeface="Calibri"/>
              </a:rPr>
              <a:t>Will be directly arranged with the student</a:t>
            </a:r>
          </a:p>
          <a:p>
            <a:endParaRPr lang="en-US" dirty="0"/>
          </a:p>
        </p:txBody>
      </p:sp>
    </p:spTree>
    <p:extLst>
      <p:ext uri="{BB962C8B-B14F-4D97-AF65-F5344CB8AC3E}">
        <p14:creationId xmlns:p14="http://schemas.microsoft.com/office/powerpoint/2010/main" val="193146211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cap="none" dirty="0">
                <a:solidFill>
                  <a:prstClr val="black"/>
                </a:solidFill>
                <a:latin typeface="Calibri"/>
              </a:rPr>
              <a:t>Scanning and Copying I-20</a:t>
            </a:r>
            <a:endParaRPr lang="en-US" dirty="0"/>
          </a:p>
        </p:txBody>
      </p:sp>
      <p:sp>
        <p:nvSpPr>
          <p:cNvPr id="3" name="Content Placeholder 2"/>
          <p:cNvSpPr>
            <a:spLocks noGrp="1"/>
          </p:cNvSpPr>
          <p:nvPr>
            <p:ph idx="1"/>
          </p:nvPr>
        </p:nvSpPr>
        <p:spPr/>
        <p:txBody>
          <a:bodyPr/>
          <a:lstStyle/>
          <a:p>
            <a:pPr lvl="0"/>
            <a:r>
              <a:rPr lang="en-US" dirty="0">
                <a:solidFill>
                  <a:prstClr val="black"/>
                </a:solidFill>
                <a:latin typeface="Calibri"/>
              </a:rPr>
              <a:t>Homeland security does not recommend scanning the signed official I-20 to students. </a:t>
            </a:r>
          </a:p>
          <a:p>
            <a:pPr lvl="1"/>
            <a:r>
              <a:rPr lang="en-US" dirty="0">
                <a:solidFill>
                  <a:prstClr val="black"/>
                </a:solidFill>
                <a:latin typeface="Calibri"/>
              </a:rPr>
              <a:t>Email is not a secure method of sending information</a:t>
            </a:r>
          </a:p>
          <a:p>
            <a:pPr lvl="1"/>
            <a:r>
              <a:rPr lang="en-US" dirty="0">
                <a:solidFill>
                  <a:prstClr val="black"/>
                </a:solidFill>
                <a:latin typeface="Calibri"/>
              </a:rPr>
              <a:t>The scanned copy does can not be substituted for the original.</a:t>
            </a:r>
          </a:p>
          <a:p>
            <a:endParaRPr lang="en-US" dirty="0"/>
          </a:p>
        </p:txBody>
      </p:sp>
    </p:spTree>
    <p:extLst>
      <p:ext uri="{BB962C8B-B14F-4D97-AF65-F5344CB8AC3E}">
        <p14:creationId xmlns:p14="http://schemas.microsoft.com/office/powerpoint/2010/main" val="1311788488"/>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cap="none" dirty="0">
                <a:solidFill>
                  <a:prstClr val="black"/>
                </a:solidFill>
                <a:latin typeface="Calibri"/>
              </a:rPr>
              <a:t>Scanning and Copying I-20</a:t>
            </a:r>
            <a:endParaRPr lang="en-US" dirty="0"/>
          </a:p>
        </p:txBody>
      </p:sp>
      <p:sp>
        <p:nvSpPr>
          <p:cNvPr id="3" name="Content Placeholder 2"/>
          <p:cNvSpPr>
            <a:spLocks noGrp="1"/>
          </p:cNvSpPr>
          <p:nvPr>
            <p:ph idx="1"/>
          </p:nvPr>
        </p:nvSpPr>
        <p:spPr/>
        <p:txBody>
          <a:bodyPr/>
          <a:lstStyle/>
          <a:p>
            <a:pPr lvl="0"/>
            <a:r>
              <a:rPr lang="en-US" dirty="0">
                <a:solidFill>
                  <a:prstClr val="black"/>
                </a:solidFill>
                <a:latin typeface="Calibri"/>
              </a:rPr>
              <a:t>Hard copies of the I-20 should not be made or retained.</a:t>
            </a:r>
          </a:p>
          <a:p>
            <a:pPr lvl="1"/>
            <a:r>
              <a:rPr lang="en-US" dirty="0">
                <a:solidFill>
                  <a:prstClr val="black"/>
                </a:solidFill>
                <a:latin typeface="Calibri"/>
              </a:rPr>
              <a:t>Students are required to keep their original, signed I-20 with them at all times.  A photocopy of the I-20 cannot be substituted for the original.  </a:t>
            </a:r>
          </a:p>
          <a:p>
            <a:pPr lvl="1"/>
            <a:r>
              <a:rPr lang="en-US" dirty="0">
                <a:solidFill>
                  <a:prstClr val="black"/>
                </a:solidFill>
                <a:latin typeface="Calibri"/>
              </a:rPr>
              <a:t>If lost or misplaced, a new I-20 must be issued by OISSS</a:t>
            </a:r>
          </a:p>
          <a:p>
            <a:pPr lvl="1"/>
            <a:r>
              <a:rPr lang="en-US" dirty="0">
                <a:solidFill>
                  <a:prstClr val="black"/>
                </a:solidFill>
                <a:latin typeface="Calibri"/>
              </a:rPr>
              <a:t>The student cannot cross the border of the United States, with a photocopy of the I-20. </a:t>
            </a:r>
          </a:p>
        </p:txBody>
      </p:sp>
    </p:spTree>
    <p:extLst>
      <p:ext uri="{BB962C8B-B14F-4D97-AF65-F5344CB8AC3E}">
        <p14:creationId xmlns:p14="http://schemas.microsoft.com/office/powerpoint/2010/main" val="206007849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cap="none" dirty="0">
                <a:solidFill>
                  <a:prstClr val="black"/>
                </a:solidFill>
                <a:latin typeface="Calibri"/>
              </a:rPr>
              <a:t>Scanning and Copying I-20</a:t>
            </a:r>
            <a:endParaRPr lang="en-US" dirty="0"/>
          </a:p>
        </p:txBody>
      </p:sp>
      <p:sp>
        <p:nvSpPr>
          <p:cNvPr id="3" name="Content Placeholder 2"/>
          <p:cNvSpPr>
            <a:spLocks noGrp="1"/>
          </p:cNvSpPr>
          <p:nvPr>
            <p:ph idx="1"/>
          </p:nvPr>
        </p:nvSpPr>
        <p:spPr/>
        <p:txBody>
          <a:bodyPr/>
          <a:lstStyle/>
          <a:p>
            <a:pPr lvl="0"/>
            <a:r>
              <a:rPr lang="en-US" dirty="0">
                <a:solidFill>
                  <a:prstClr val="black"/>
                </a:solidFill>
                <a:latin typeface="Calibri"/>
              </a:rPr>
              <a:t>If the department wishes to keep a copy of the I-20, an unsigned draft is kept on file by the Graduate School.</a:t>
            </a:r>
          </a:p>
          <a:p>
            <a:pPr lvl="1"/>
            <a:r>
              <a:rPr lang="en-US" dirty="0">
                <a:solidFill>
                  <a:prstClr val="black"/>
                </a:solidFill>
                <a:latin typeface="Calibri"/>
              </a:rPr>
              <a:t>Please request I-20 drafts by emailing </a:t>
            </a:r>
            <a:r>
              <a:rPr lang="en-US" dirty="0">
                <a:solidFill>
                  <a:prstClr val="black"/>
                </a:solidFill>
                <a:latin typeface="Calibri"/>
                <a:hlinkClick r:id="rId2"/>
              </a:rPr>
              <a:t>gradschool@uh.edu</a:t>
            </a:r>
            <a:endParaRPr lang="en-US" dirty="0">
              <a:solidFill>
                <a:prstClr val="black"/>
              </a:solidFill>
              <a:latin typeface="Calibri"/>
            </a:endParaRPr>
          </a:p>
          <a:p>
            <a:endParaRPr lang="en-US" dirty="0"/>
          </a:p>
        </p:txBody>
      </p:sp>
    </p:spTree>
    <p:extLst>
      <p:ext uri="{BB962C8B-B14F-4D97-AF65-F5344CB8AC3E}">
        <p14:creationId xmlns:p14="http://schemas.microsoft.com/office/powerpoint/2010/main" val="43429339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r>
              <a:rPr lang="en-US" sz="3600" b="1" dirty="0" smtClean="0">
                <a:effectLst>
                  <a:outerShdw blurRad="38100" dist="38100" dir="2700000" algn="tl">
                    <a:srgbClr val="000000">
                      <a:alpha val="43137"/>
                    </a:srgbClr>
                  </a:outerShdw>
                </a:effectLst>
                <a:latin typeface="Franklin Gothic Medium" panose="020B0603020102020204" pitchFamily="34" charset="0"/>
              </a:rPr>
              <a:t>Chastyne Blalock</a:t>
            </a:r>
            <a:endParaRPr lang="en-US" sz="3600" b="1" dirty="0">
              <a:effectLst>
                <a:outerShdw blurRad="38100" dist="38100" dir="2700000" algn="tl">
                  <a:srgbClr val="000000">
                    <a:alpha val="43137"/>
                  </a:srgbClr>
                </a:outerShdw>
              </a:effectLst>
              <a:latin typeface="Franklin Gothic Medium" panose="020B0603020102020204" pitchFamily="34" charset="0"/>
            </a:endParaRPr>
          </a:p>
          <a:p>
            <a:pPr algn="ctr"/>
            <a:r>
              <a:rPr lang="en-US" i="1" dirty="0" smtClean="0">
                <a:latin typeface="Franklin Gothic Book" panose="020B0503020102020204" pitchFamily="34" charset="0"/>
              </a:rPr>
              <a:t>Executive Assistant to </a:t>
            </a:r>
          </a:p>
          <a:p>
            <a:pPr algn="ctr"/>
            <a:r>
              <a:rPr lang="en-US" i="1" dirty="0" smtClean="0">
                <a:latin typeface="Franklin Gothic Book" panose="020B0503020102020204" pitchFamily="34" charset="0"/>
              </a:rPr>
              <a:t>Dr. Larsen &amp; Events Coordinator</a:t>
            </a:r>
            <a:endParaRPr lang="en-US" i="1" dirty="0">
              <a:latin typeface="Franklin Gothic Book" panose="020B0503020102020204" pitchFamily="34" charset="0"/>
            </a:endParaRP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pic>
        <p:nvPicPr>
          <p:cNvPr id="6" name="Content Placeholder 3"/>
          <p:cNvPicPr>
            <a:picLocks noChangeAspect="1"/>
          </p:cNvPicPr>
          <p:nvPr/>
        </p:nvPicPr>
        <p:blipFill>
          <a:blip r:embed="rId2"/>
          <a:stretch>
            <a:fillRect/>
          </a:stretch>
        </p:blipFill>
        <p:spPr>
          <a:xfrm>
            <a:off x="1066800" y="2649972"/>
            <a:ext cx="2798307" cy="2426418"/>
          </a:xfrm>
          <a:prstGeom prst="rect">
            <a:avLst/>
          </a:prstGeom>
          <a:ln>
            <a:noFill/>
          </a:ln>
        </p:spPr>
      </p:pic>
    </p:spTree>
    <p:extLst>
      <p:ext uri="{BB962C8B-B14F-4D97-AF65-F5344CB8AC3E}">
        <p14:creationId xmlns:p14="http://schemas.microsoft.com/office/powerpoint/2010/main" val="326207968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2124244" y="3121268"/>
            <a:ext cx="4895512" cy="3812931"/>
          </a:xfrm>
          <a:prstGeom prst="rect">
            <a:avLst/>
          </a:prstGeom>
        </p:spPr>
      </p:pic>
      <p:pic>
        <p:nvPicPr>
          <p:cNvPr id="4" name="Picture 4" descr="Calendar Upcoming Events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304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11038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274638"/>
            <a:ext cx="8305800" cy="5851525"/>
          </a:xfrm>
          <a:prstGeom prst="rect">
            <a:avLst/>
          </a:prstGeom>
        </p:spPr>
      </p:pic>
    </p:spTree>
    <p:extLst>
      <p:ext uri="{BB962C8B-B14F-4D97-AF65-F5344CB8AC3E}">
        <p14:creationId xmlns:p14="http://schemas.microsoft.com/office/powerpoint/2010/main" val="151282465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r>
              <a:rPr lang="en-US" sz="3600" b="1" dirty="0" smtClean="0">
                <a:effectLst>
                  <a:outerShdw blurRad="38100" dist="38100" dir="2700000" algn="tl">
                    <a:srgbClr val="000000">
                      <a:alpha val="43137"/>
                    </a:srgbClr>
                  </a:outerShdw>
                </a:effectLst>
                <a:latin typeface="Franklin Gothic Medium" panose="020B0603020102020204" pitchFamily="34" charset="0"/>
              </a:rPr>
              <a:t>Shari Corprew</a:t>
            </a:r>
            <a:endParaRPr lang="en-US" sz="3600" b="1" dirty="0">
              <a:effectLst>
                <a:outerShdw blurRad="38100" dist="38100" dir="2700000" algn="tl">
                  <a:srgbClr val="000000">
                    <a:alpha val="43137"/>
                  </a:srgbClr>
                </a:outerShdw>
              </a:effectLst>
              <a:latin typeface="Franklin Gothic Medium" panose="020B0603020102020204" pitchFamily="34" charset="0"/>
            </a:endParaRPr>
          </a:p>
          <a:p>
            <a:pPr algn="ctr"/>
            <a:r>
              <a:rPr lang="en-US" i="1" dirty="0" smtClean="0">
                <a:latin typeface="Franklin Gothic Book" panose="020B0503020102020204" pitchFamily="34" charset="0"/>
              </a:rPr>
              <a:t>Director of Graduate School Dept.</a:t>
            </a:r>
            <a:endParaRPr lang="en-US" i="1" dirty="0">
              <a:latin typeface="Franklin Gothic Book" panose="020B0503020102020204" pitchFamily="34" charset="0"/>
            </a:endParaRP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95541301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Scholarships</a:t>
            </a:r>
          </a:p>
        </p:txBody>
      </p:sp>
      <p:sp>
        <p:nvSpPr>
          <p:cNvPr id="6" name="Content Placeholder 5"/>
          <p:cNvSpPr>
            <a:spLocks noGrp="1"/>
          </p:cNvSpPr>
          <p:nvPr>
            <p:ph idx="1"/>
          </p:nvPr>
        </p:nvSpPr>
        <p:spPr/>
        <p:txBody>
          <a:bodyPr>
            <a:normAutofit lnSpcReduction="10000"/>
          </a:bodyPr>
          <a:lstStyle/>
          <a:p>
            <a:pPr marL="0" lvl="0" indent="0">
              <a:buNone/>
            </a:pPr>
            <a:r>
              <a:rPr lang="en-US" sz="3800" b="1" dirty="0">
                <a:solidFill>
                  <a:prstClr val="black"/>
                </a:solidFill>
              </a:rPr>
              <a:t>GTF</a:t>
            </a:r>
          </a:p>
          <a:p>
            <a:pPr marL="0" lvl="0" indent="0">
              <a:buNone/>
            </a:pPr>
            <a:endParaRPr lang="en-US" sz="3800" b="1" dirty="0">
              <a:solidFill>
                <a:prstClr val="black"/>
              </a:solidFill>
            </a:endParaRPr>
          </a:p>
          <a:p>
            <a:pPr lvl="0"/>
            <a:r>
              <a:rPr lang="en-US" sz="2300" b="1" dirty="0">
                <a:solidFill>
                  <a:prstClr val="black"/>
                </a:solidFill>
              </a:rPr>
              <a:t>GATF Audit Report Path (Campus Solutions/PeopleSoft)</a:t>
            </a:r>
            <a:endParaRPr lang="en-US" sz="2300" dirty="0">
              <a:solidFill>
                <a:prstClr val="black"/>
              </a:solidFill>
            </a:endParaRPr>
          </a:p>
          <a:p>
            <a:pPr lvl="4"/>
            <a:r>
              <a:rPr lang="en-US" sz="1700" dirty="0">
                <a:solidFill>
                  <a:prstClr val="black"/>
                </a:solidFill>
              </a:rPr>
              <a:t>Main Menu\Records and Enrollment\UHS SR Custom\SR Reports\UHS GATF Audit Report</a:t>
            </a:r>
            <a:endParaRPr lang="en-US" sz="1900" dirty="0">
              <a:solidFill>
                <a:prstClr val="black"/>
              </a:solidFill>
            </a:endParaRPr>
          </a:p>
          <a:p>
            <a:pPr lvl="5"/>
            <a:r>
              <a:rPr lang="en-US" sz="1700" dirty="0">
                <a:solidFill>
                  <a:prstClr val="black"/>
                </a:solidFill>
              </a:rPr>
              <a:t>Academic Institution: 00730</a:t>
            </a:r>
            <a:endParaRPr lang="en-US" sz="1900" dirty="0">
              <a:solidFill>
                <a:prstClr val="black"/>
              </a:solidFill>
            </a:endParaRPr>
          </a:p>
          <a:p>
            <a:pPr lvl="5"/>
            <a:r>
              <a:rPr lang="en-US" sz="1700" dirty="0">
                <a:solidFill>
                  <a:prstClr val="black"/>
                </a:solidFill>
              </a:rPr>
              <a:t>Term: XXXX (Fall 2019=2090, each term number increases in increments of 10)</a:t>
            </a:r>
            <a:endParaRPr lang="en-US" sz="1900" dirty="0">
              <a:solidFill>
                <a:prstClr val="black"/>
              </a:solidFill>
            </a:endParaRPr>
          </a:p>
          <a:p>
            <a:pPr lvl="5"/>
            <a:r>
              <a:rPr lang="en-US" sz="1700" dirty="0">
                <a:solidFill>
                  <a:prstClr val="black"/>
                </a:solidFill>
              </a:rPr>
              <a:t>Students Selection Options:</a:t>
            </a:r>
            <a:endParaRPr lang="en-US" sz="1900" dirty="0">
              <a:solidFill>
                <a:prstClr val="black"/>
              </a:solidFill>
            </a:endParaRPr>
          </a:p>
          <a:p>
            <a:pPr lvl="6"/>
            <a:r>
              <a:rPr lang="en-US" sz="1700" dirty="0">
                <a:solidFill>
                  <a:prstClr val="black"/>
                </a:solidFill>
              </a:rPr>
              <a:t>Exclude UGRD students</a:t>
            </a:r>
            <a:endParaRPr lang="en-US" sz="1900" dirty="0">
              <a:solidFill>
                <a:prstClr val="black"/>
              </a:solidFill>
            </a:endParaRPr>
          </a:p>
          <a:p>
            <a:pPr lvl="0"/>
            <a:r>
              <a:rPr lang="en-US" sz="2300" b="1" dirty="0">
                <a:solidFill>
                  <a:prstClr val="black"/>
                </a:solidFill>
              </a:rPr>
              <a:t>Summer Processing</a:t>
            </a:r>
            <a:endParaRPr lang="en-US" sz="2300" dirty="0">
              <a:solidFill>
                <a:prstClr val="black"/>
              </a:solidFill>
            </a:endParaRPr>
          </a:p>
          <a:p>
            <a:pPr lvl="4"/>
            <a:r>
              <a:rPr lang="en-US" sz="1700" dirty="0">
                <a:solidFill>
                  <a:prstClr val="black"/>
                </a:solidFill>
              </a:rPr>
              <a:t>Must be enrolled before award request is processed and sent to Financial Aid</a:t>
            </a:r>
            <a:endParaRPr lang="en-US" sz="1900" dirty="0">
              <a:solidFill>
                <a:prstClr val="black"/>
              </a:solidFill>
            </a:endParaRPr>
          </a:p>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spTree>
    <p:extLst>
      <p:ext uri="{BB962C8B-B14F-4D97-AF65-F5344CB8AC3E}">
        <p14:creationId xmlns:p14="http://schemas.microsoft.com/office/powerpoint/2010/main" val="146142007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Scholarships</a:t>
            </a:r>
            <a:endParaRPr lang="en-US" dirty="0"/>
          </a:p>
        </p:txBody>
      </p:sp>
      <p:sp>
        <p:nvSpPr>
          <p:cNvPr id="3" name="Content Placeholder 2"/>
          <p:cNvSpPr>
            <a:spLocks noGrp="1"/>
          </p:cNvSpPr>
          <p:nvPr>
            <p:ph idx="1"/>
          </p:nvPr>
        </p:nvSpPr>
        <p:spPr>
          <a:xfrm>
            <a:off x="152400" y="1600200"/>
            <a:ext cx="8534400" cy="5257800"/>
          </a:xfrm>
        </p:spPr>
        <p:txBody>
          <a:bodyPr>
            <a:normAutofit lnSpcReduction="10000"/>
          </a:bodyPr>
          <a:lstStyle/>
          <a:p>
            <a:pPr lvl="0"/>
            <a:r>
              <a:rPr lang="en-US" sz="2300" b="1" dirty="0">
                <a:solidFill>
                  <a:prstClr val="black"/>
                </a:solidFill>
              </a:rPr>
              <a:t>Fall/Spring Processing</a:t>
            </a:r>
            <a:endParaRPr lang="en-US" sz="2300" dirty="0">
              <a:solidFill>
                <a:prstClr val="black"/>
              </a:solidFill>
            </a:endParaRPr>
          </a:p>
          <a:p>
            <a:pPr lvl="4"/>
            <a:r>
              <a:rPr lang="en-US" sz="1700" dirty="0">
                <a:solidFill>
                  <a:prstClr val="black"/>
                </a:solidFill>
              </a:rPr>
              <a:t>Award Fall/Spring amounts in Fall</a:t>
            </a:r>
          </a:p>
          <a:p>
            <a:pPr lvl="4"/>
            <a:r>
              <a:rPr lang="en-US" sz="1700" dirty="0">
                <a:solidFill>
                  <a:prstClr val="black"/>
                </a:solidFill>
              </a:rPr>
              <a:t>Funds will not disburse until actively enrolled in required hours</a:t>
            </a:r>
          </a:p>
          <a:p>
            <a:pPr lvl="4"/>
            <a:r>
              <a:rPr lang="en-US" sz="1700" dirty="0">
                <a:solidFill>
                  <a:prstClr val="black"/>
                </a:solidFill>
              </a:rPr>
              <a:t>Deadlines</a:t>
            </a:r>
          </a:p>
          <a:p>
            <a:pPr lvl="5"/>
            <a:r>
              <a:rPr lang="en-US" sz="1700" dirty="0">
                <a:solidFill>
                  <a:prstClr val="black"/>
                </a:solidFill>
              </a:rPr>
              <a:t>Fall 2019</a:t>
            </a:r>
          </a:p>
          <a:p>
            <a:pPr lvl="6"/>
            <a:r>
              <a:rPr lang="en-US" sz="1700" dirty="0">
                <a:solidFill>
                  <a:prstClr val="black"/>
                </a:solidFill>
              </a:rPr>
              <a:t>Priority:  Thursday, May 30, 2019</a:t>
            </a:r>
          </a:p>
          <a:p>
            <a:pPr lvl="6"/>
            <a:r>
              <a:rPr lang="en-US" sz="1700" dirty="0">
                <a:solidFill>
                  <a:prstClr val="black"/>
                </a:solidFill>
              </a:rPr>
              <a:t>Final:  Friday, September 27, 2019</a:t>
            </a:r>
          </a:p>
          <a:p>
            <a:pPr lvl="5"/>
            <a:r>
              <a:rPr lang="en-US" sz="1700" dirty="0">
                <a:solidFill>
                  <a:prstClr val="black"/>
                </a:solidFill>
              </a:rPr>
              <a:t>Spring 2020</a:t>
            </a:r>
          </a:p>
          <a:p>
            <a:pPr lvl="6"/>
            <a:r>
              <a:rPr lang="en-US" sz="1700" dirty="0">
                <a:solidFill>
                  <a:prstClr val="black"/>
                </a:solidFill>
              </a:rPr>
              <a:t>Priority:  Friday, December 6, 2019</a:t>
            </a:r>
          </a:p>
          <a:p>
            <a:pPr lvl="6"/>
            <a:r>
              <a:rPr lang="en-US" sz="1700" dirty="0">
                <a:solidFill>
                  <a:prstClr val="black"/>
                </a:solidFill>
              </a:rPr>
              <a:t>Final:  Friday, February 21, 2020</a:t>
            </a:r>
          </a:p>
          <a:p>
            <a:pPr lvl="3"/>
            <a:r>
              <a:rPr lang="en-US" sz="1700" dirty="0">
                <a:solidFill>
                  <a:prstClr val="black"/>
                </a:solidFill>
              </a:rPr>
              <a:t>B70 (Payment Arrangement Complete) (aka: Positive Service Indicator)</a:t>
            </a:r>
          </a:p>
          <a:p>
            <a:pPr lvl="4"/>
            <a:r>
              <a:rPr lang="en-US" sz="1500" dirty="0">
                <a:solidFill>
                  <a:prstClr val="black"/>
                </a:solidFill>
              </a:rPr>
              <a:t>B70s will be added to all GTF recipient accounts before the fee bill deadline with an expiration date set after the 20</a:t>
            </a:r>
            <a:r>
              <a:rPr lang="en-US" sz="1500" baseline="30000" dirty="0">
                <a:solidFill>
                  <a:prstClr val="black"/>
                </a:solidFill>
              </a:rPr>
              <a:t>th</a:t>
            </a:r>
            <a:r>
              <a:rPr lang="en-US" sz="1500" dirty="0">
                <a:solidFill>
                  <a:prstClr val="black"/>
                </a:solidFill>
              </a:rPr>
              <a:t> class day</a:t>
            </a:r>
          </a:p>
          <a:p>
            <a:pPr lvl="4"/>
            <a:r>
              <a:rPr lang="en-US" sz="1500" dirty="0">
                <a:solidFill>
                  <a:prstClr val="black"/>
                </a:solidFill>
              </a:rPr>
              <a:t>This positive service indicator will protect a student’s courses from being dropped. Therefore, a student does not need to enroll in a payment plan, </a:t>
            </a:r>
            <a:r>
              <a:rPr lang="en-US" sz="1500" b="1" dirty="0">
                <a:solidFill>
                  <a:prstClr val="black"/>
                </a:solidFill>
              </a:rPr>
              <a:t>unless</a:t>
            </a:r>
            <a:r>
              <a:rPr lang="en-US" sz="1500" dirty="0">
                <a:solidFill>
                  <a:prstClr val="black"/>
                </a:solidFill>
              </a:rPr>
              <a:t> they need to enroll in a payment plan for the portion of their fee bill they are responsible for.</a:t>
            </a:r>
          </a:p>
          <a:p>
            <a:endParaRPr lang="en-US" dirty="0"/>
          </a:p>
        </p:txBody>
      </p:sp>
    </p:spTree>
    <p:extLst>
      <p:ext uri="{BB962C8B-B14F-4D97-AF65-F5344CB8AC3E}">
        <p14:creationId xmlns:p14="http://schemas.microsoft.com/office/powerpoint/2010/main" val="258815198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Scholarships</a:t>
            </a:r>
            <a:endParaRPr lang="en-US" dirty="0"/>
          </a:p>
        </p:txBody>
      </p:sp>
      <p:sp>
        <p:nvSpPr>
          <p:cNvPr id="3" name="Content Placeholder 2"/>
          <p:cNvSpPr>
            <a:spLocks noGrp="1"/>
          </p:cNvSpPr>
          <p:nvPr>
            <p:ph idx="1"/>
          </p:nvPr>
        </p:nvSpPr>
        <p:spPr>
          <a:xfrm>
            <a:off x="457200" y="1600200"/>
            <a:ext cx="8229600" cy="5029200"/>
          </a:xfrm>
        </p:spPr>
        <p:txBody>
          <a:bodyPr/>
          <a:lstStyle/>
          <a:p>
            <a:pPr lvl="0"/>
            <a:r>
              <a:rPr lang="en-US" sz="2300" b="1" dirty="0">
                <a:solidFill>
                  <a:prstClr val="black"/>
                </a:solidFill>
              </a:rPr>
              <a:t>GTF Fund Optimization Processing</a:t>
            </a:r>
            <a:endParaRPr lang="en-US" sz="2300" dirty="0">
              <a:solidFill>
                <a:prstClr val="black"/>
              </a:solidFill>
            </a:endParaRPr>
          </a:p>
          <a:p>
            <a:pPr lvl="4"/>
            <a:r>
              <a:rPr lang="en-US" sz="1800" dirty="0">
                <a:solidFill>
                  <a:prstClr val="black"/>
                </a:solidFill>
              </a:rPr>
              <a:t>In order to optimize funding available, GTF awards that meet the qualifications for other funding sources, will be awarded GTF under a different name. This does not affect the student’s GTF award or their GTF amount. However, they will receive a communication from Financial Aid informing them of a change to their financial aid package.</a:t>
            </a:r>
          </a:p>
          <a:p>
            <a:pPr lvl="5"/>
            <a:r>
              <a:rPr lang="en-US" sz="1800" dirty="0">
                <a:solidFill>
                  <a:prstClr val="black"/>
                </a:solidFill>
              </a:rPr>
              <a:t>Example: A student was originally awarded GRADUATE TUITION FSHP (GTF). After end of year processing, new GTF awarded GTF-TPEG RES or GTF-SA, etc. </a:t>
            </a:r>
          </a:p>
          <a:p>
            <a:endParaRPr lang="en-US" dirty="0"/>
          </a:p>
        </p:txBody>
      </p:sp>
    </p:spTree>
    <p:extLst>
      <p:ext uri="{BB962C8B-B14F-4D97-AF65-F5344CB8AC3E}">
        <p14:creationId xmlns:p14="http://schemas.microsoft.com/office/powerpoint/2010/main" val="161427154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Scholarships</a:t>
            </a:r>
            <a:endParaRPr lang="en-US" dirty="0"/>
          </a:p>
        </p:txBody>
      </p:sp>
      <p:sp>
        <p:nvSpPr>
          <p:cNvPr id="3" name="Content Placeholder 2"/>
          <p:cNvSpPr>
            <a:spLocks noGrp="1"/>
          </p:cNvSpPr>
          <p:nvPr>
            <p:ph idx="1"/>
          </p:nvPr>
        </p:nvSpPr>
        <p:spPr/>
        <p:txBody>
          <a:bodyPr/>
          <a:lstStyle/>
          <a:p>
            <a:pPr lvl="0"/>
            <a:r>
              <a:rPr lang="en-US" sz="2300" b="1" dirty="0"/>
              <a:t>Academic Requirements</a:t>
            </a:r>
            <a:endParaRPr lang="en-US" sz="2300" dirty="0"/>
          </a:p>
          <a:p>
            <a:pPr lvl="4"/>
            <a:r>
              <a:rPr lang="en-US" dirty="0"/>
              <a:t>All of the following must be met:</a:t>
            </a:r>
          </a:p>
          <a:p>
            <a:pPr lvl="5"/>
            <a:r>
              <a:rPr lang="en-US" dirty="0"/>
              <a:t>From prior term</a:t>
            </a:r>
          </a:p>
          <a:p>
            <a:pPr lvl="6"/>
            <a:r>
              <a:rPr lang="en-US" dirty="0"/>
              <a:t>9 hours completed </a:t>
            </a:r>
          </a:p>
          <a:p>
            <a:pPr lvl="7"/>
            <a:r>
              <a:rPr lang="en-US" dirty="0"/>
              <a:t>IPs are ok</a:t>
            </a:r>
          </a:p>
          <a:p>
            <a:pPr lvl="6"/>
            <a:r>
              <a:rPr lang="en-US" dirty="0"/>
              <a:t>3.0 cumulative GPA </a:t>
            </a:r>
          </a:p>
          <a:p>
            <a:pPr lvl="7"/>
            <a:r>
              <a:rPr lang="en-US" dirty="0"/>
              <a:t>Anything less, student must submit a petition</a:t>
            </a:r>
          </a:p>
          <a:p>
            <a:pPr lvl="5"/>
            <a:r>
              <a:rPr lang="en-US" dirty="0"/>
              <a:t>Disbursement</a:t>
            </a:r>
          </a:p>
          <a:p>
            <a:pPr lvl="6"/>
            <a:r>
              <a:rPr lang="en-US" dirty="0"/>
              <a:t>9 hours enrolled</a:t>
            </a:r>
          </a:p>
          <a:p>
            <a:pPr marL="0" indent="0">
              <a:buNone/>
            </a:pPr>
            <a:endParaRPr lang="en-US" dirty="0"/>
          </a:p>
        </p:txBody>
      </p:sp>
    </p:spTree>
    <p:extLst>
      <p:ext uri="{BB962C8B-B14F-4D97-AF65-F5344CB8AC3E}">
        <p14:creationId xmlns:p14="http://schemas.microsoft.com/office/powerpoint/2010/main" val="76322478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2395</TotalTime>
  <Words>1486</Words>
  <Application>Microsoft Office PowerPoint</Application>
  <PresentationFormat>On-screen Show (4:3)</PresentationFormat>
  <Paragraphs>225</Paragraphs>
  <Slides>46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Adobe Gothic Std B</vt:lpstr>
      <vt:lpstr>Arial</vt:lpstr>
      <vt:lpstr>Calibri</vt:lpstr>
      <vt:lpstr>Century Gothic</vt:lpstr>
      <vt:lpstr>Comic Sans MS</vt:lpstr>
      <vt:lpstr>Franklin Gothic Book</vt:lpstr>
      <vt:lpstr>Franklin Gothic Demi</vt:lpstr>
      <vt:lpstr>Franklin Gothic Medium</vt:lpstr>
      <vt:lpstr>Times New Roman</vt:lpstr>
      <vt:lpstr>Trebuchet MS</vt:lpstr>
      <vt:lpstr>Office Theme</vt:lpstr>
      <vt:lpstr>Welcome!</vt:lpstr>
      <vt:lpstr>PowerPoint Presentation</vt:lpstr>
      <vt:lpstr> </vt:lpstr>
      <vt:lpstr>PowerPoint Presentation</vt:lpstr>
      <vt:lpstr> </vt:lpstr>
      <vt:lpstr>Scholarships</vt:lpstr>
      <vt:lpstr>Scholarships</vt:lpstr>
      <vt:lpstr>Scholarships</vt:lpstr>
      <vt:lpstr>Scholarships</vt:lpstr>
      <vt:lpstr>Scholarships</vt:lpstr>
      <vt:lpstr>Scholarships</vt:lpstr>
      <vt:lpstr>Scholarships</vt:lpstr>
      <vt:lpstr>Scholarships</vt:lpstr>
      <vt:lpstr>Scholarships</vt:lpstr>
      <vt:lpstr>Scholarships</vt:lpstr>
      <vt:lpstr>Scholarships</vt:lpstr>
      <vt:lpstr> </vt:lpstr>
      <vt:lpstr>Beginning of term reminders</vt:lpstr>
      <vt:lpstr>Friendly reminders</vt:lpstr>
      <vt:lpstr>Important dates &amp; Queries  </vt:lpstr>
      <vt:lpstr> </vt:lpstr>
      <vt:lpstr>PowerPoint Presentation</vt:lpstr>
      <vt:lpstr>PowerPoint Presentation</vt:lpstr>
      <vt:lpstr>PowerPoint Presentation</vt:lpstr>
      <vt:lpstr>PowerPoint Presentation</vt:lpstr>
      <vt:lpstr>rEMINDERS </vt:lpstr>
      <vt:lpstr>Best Practices</vt:lpstr>
      <vt:lpstr>Best practices</vt:lpstr>
      <vt:lpstr>CN Online Tutorials</vt:lpstr>
      <vt:lpstr>PowerPoint Presentation</vt:lpstr>
      <vt:lpstr>PowerPoint Presentation</vt:lpstr>
      <vt:lpstr>PowerPoint Presentation</vt:lpstr>
      <vt:lpstr>Coordinator Wksp</vt:lpstr>
      <vt:lpstr>2019 Texas Swing </vt:lpstr>
      <vt:lpstr>TX-Swing</vt:lpstr>
      <vt:lpstr>swing</vt:lpstr>
      <vt:lpstr>I-20 processing </vt:lpstr>
      <vt:lpstr>Spring 2020 Processing</vt:lpstr>
      <vt:lpstr>Accepted Offer</vt:lpstr>
      <vt:lpstr>Shipping of the I-20</vt:lpstr>
      <vt:lpstr>Scanning and Copying I-20</vt:lpstr>
      <vt:lpstr>Scanning and Copying I-20</vt:lpstr>
      <vt:lpstr>Scanning and Copying I-20</vt:lpstr>
      <vt:lpstr>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 Lisa V</dc:creator>
  <cp:lastModifiedBy>Washington, Shawn</cp:lastModifiedBy>
  <cp:revision>285</cp:revision>
  <cp:lastPrinted>2017-01-25T17:15:46Z</cp:lastPrinted>
  <dcterms:created xsi:type="dcterms:W3CDTF">2015-01-14T17:40:36Z</dcterms:created>
  <dcterms:modified xsi:type="dcterms:W3CDTF">2019-07-23T20:00:17Z</dcterms:modified>
</cp:coreProperties>
</file>